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39"/>
  </p:notesMasterIdLst>
  <p:handoutMasterIdLst>
    <p:handoutMasterId r:id="rId40"/>
  </p:handoutMasterIdLst>
  <p:sldIdLst>
    <p:sldId id="744" r:id="rId2"/>
    <p:sldId id="746" r:id="rId3"/>
    <p:sldId id="780" r:id="rId4"/>
    <p:sldId id="767" r:id="rId5"/>
    <p:sldId id="769" r:id="rId6"/>
    <p:sldId id="770" r:id="rId7"/>
    <p:sldId id="752" r:id="rId8"/>
    <p:sldId id="748" r:id="rId9"/>
    <p:sldId id="762" r:id="rId10"/>
    <p:sldId id="749" r:id="rId11"/>
    <p:sldId id="750" r:id="rId12"/>
    <p:sldId id="751" r:id="rId13"/>
    <p:sldId id="758" r:id="rId14"/>
    <p:sldId id="708" r:id="rId15"/>
    <p:sldId id="754" r:id="rId16"/>
    <p:sldId id="776" r:id="rId17"/>
    <p:sldId id="764" r:id="rId18"/>
    <p:sldId id="768" r:id="rId19"/>
    <p:sldId id="771" r:id="rId20"/>
    <p:sldId id="775" r:id="rId21"/>
    <p:sldId id="702" r:id="rId22"/>
    <p:sldId id="765" r:id="rId23"/>
    <p:sldId id="773" r:id="rId24"/>
    <p:sldId id="729" r:id="rId25"/>
    <p:sldId id="701" r:id="rId26"/>
    <p:sldId id="699" r:id="rId27"/>
    <p:sldId id="756" r:id="rId28"/>
    <p:sldId id="730" r:id="rId29"/>
    <p:sldId id="755" r:id="rId30"/>
    <p:sldId id="760" r:id="rId31"/>
    <p:sldId id="774" r:id="rId32"/>
    <p:sldId id="707" r:id="rId33"/>
    <p:sldId id="759" r:id="rId34"/>
    <p:sldId id="777" r:id="rId35"/>
    <p:sldId id="778" r:id="rId36"/>
    <p:sldId id="779" r:id="rId37"/>
    <p:sldId id="761" r:id="rId3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6F3D2C18-CE42-F647-AAF5-84BE65EBB1DF}">
          <p14:sldIdLst>
            <p14:sldId id="744"/>
            <p14:sldId id="746"/>
            <p14:sldId id="780"/>
            <p14:sldId id="767"/>
            <p14:sldId id="769"/>
            <p14:sldId id="770"/>
            <p14:sldId id="752"/>
            <p14:sldId id="748"/>
            <p14:sldId id="762"/>
            <p14:sldId id="749"/>
            <p14:sldId id="750"/>
            <p14:sldId id="751"/>
            <p14:sldId id="758"/>
            <p14:sldId id="708"/>
            <p14:sldId id="754"/>
            <p14:sldId id="776"/>
            <p14:sldId id="764"/>
            <p14:sldId id="768"/>
            <p14:sldId id="771"/>
            <p14:sldId id="775"/>
            <p14:sldId id="702"/>
            <p14:sldId id="765"/>
            <p14:sldId id="773"/>
            <p14:sldId id="729"/>
            <p14:sldId id="701"/>
            <p14:sldId id="699"/>
            <p14:sldId id="756"/>
            <p14:sldId id="730"/>
            <p14:sldId id="755"/>
            <p14:sldId id="760"/>
            <p14:sldId id="774"/>
            <p14:sldId id="707"/>
            <p14:sldId id="759"/>
            <p14:sldId id="777"/>
            <p14:sldId id="778"/>
            <p14:sldId id="779"/>
            <p14:sldId id="761"/>
          </p14:sldIdLst>
        </p14:section>
        <p14:section name="Contacto" id="{0A42634B-7BFB-084A-8DCA-35700CA0F97C}">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838" autoAdjust="0"/>
    <p:restoredTop sz="79693" autoAdjust="0"/>
  </p:normalViewPr>
  <p:slideViewPr>
    <p:cSldViewPr snapToGrid="0" snapToObjects="1">
      <p:cViewPr varScale="1">
        <p:scale>
          <a:sx n="56" d="100"/>
          <a:sy n="56" d="100"/>
        </p:scale>
        <p:origin x="616" y="-164"/>
      </p:cViewPr>
      <p:guideLst>
        <p:guide orient="horz" pos="2160"/>
        <p:guide pos="3840"/>
      </p:guideLst>
    </p:cSldViewPr>
  </p:slideViewPr>
  <p:outlineViewPr>
    <p:cViewPr>
      <p:scale>
        <a:sx n="33" d="100"/>
        <a:sy n="33" d="100"/>
      </p:scale>
      <p:origin x="0" y="-21152"/>
    </p:cViewPr>
  </p:outlineViewPr>
  <p:notesTextViewPr>
    <p:cViewPr>
      <p:scale>
        <a:sx n="1" d="1"/>
        <a:sy n="1" d="1"/>
      </p:scale>
      <p:origin x="0" y="0"/>
    </p:cViewPr>
  </p:notesTextViewPr>
  <p:sorterViewPr>
    <p:cViewPr>
      <p:scale>
        <a:sx n="130" d="100"/>
        <a:sy n="130" d="100"/>
      </p:scale>
      <p:origin x="0" y="-24916"/>
    </p:cViewPr>
  </p:sorterViewPr>
  <p:notesViewPr>
    <p:cSldViewPr snapToGrid="0" snapToObjects="1">
      <p:cViewPr varScale="1">
        <p:scale>
          <a:sx n="146" d="100"/>
          <a:sy n="146" d="100"/>
        </p:scale>
        <p:origin x="593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Cobertura vacunación de gripe de 6-59 meses</a:t>
            </a:r>
            <a:endParaRPr lang="es-ES"/>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s-ES"/>
        </a:p>
      </c:txPr>
    </c:title>
    <c:autoTitleDeleted val="0"/>
    <c:plotArea>
      <c:layout>
        <c:manualLayout>
          <c:layoutTarget val="inner"/>
          <c:xMode val="edge"/>
          <c:yMode val="edge"/>
          <c:x val="7.6205409598881044E-2"/>
          <c:y val="0.11022608826874054"/>
          <c:w val="0.88639797048022717"/>
          <c:h val="0.68379354018119409"/>
        </c:manualLayout>
      </c:layout>
      <c:barChart>
        <c:barDir val="col"/>
        <c:grouping val="clustered"/>
        <c:varyColors val="0"/>
        <c:ser>
          <c:idx val="0"/>
          <c:order val="0"/>
          <c:tx>
            <c:v>6-23 meses</c:v>
          </c:tx>
          <c:spPr>
            <a:solidFill>
              <a:schemeClr val="accent1"/>
            </a:solidFill>
            <a:ln>
              <a:noFill/>
            </a:ln>
            <a:effectLst/>
          </c:spPr>
          <c:invertIfNegative val="0"/>
          <c:cat>
            <c:strRef>
              <c:f>Gráficos!$A$29:$A$36</c:f>
              <c:strCache>
                <c:ptCount val="8"/>
                <c:pt idx="0">
                  <c:v>Alcañiz</c:v>
                </c:pt>
                <c:pt idx="1">
                  <c:v>Barbastro</c:v>
                </c:pt>
                <c:pt idx="2">
                  <c:v>Calatayud</c:v>
                </c:pt>
                <c:pt idx="3">
                  <c:v>Huesca</c:v>
                </c:pt>
                <c:pt idx="4">
                  <c:v>Teruel</c:v>
                </c:pt>
                <c:pt idx="5">
                  <c:v>Zaragoza I</c:v>
                </c:pt>
                <c:pt idx="6">
                  <c:v>Zaragoza II</c:v>
                </c:pt>
                <c:pt idx="7">
                  <c:v>Zaragoza III</c:v>
                </c:pt>
              </c:strCache>
            </c:strRef>
          </c:cat>
          <c:val>
            <c:numRef>
              <c:f>Gráficos!$B$29:$B$36</c:f>
              <c:numCache>
                <c:formatCode>#,##0.0</c:formatCode>
                <c:ptCount val="8"/>
                <c:pt idx="0">
                  <c:v>41.203007518796994</c:v>
                </c:pt>
                <c:pt idx="1">
                  <c:v>35.347682119205295</c:v>
                </c:pt>
                <c:pt idx="2">
                  <c:v>36.592178770949722</c:v>
                </c:pt>
                <c:pt idx="3">
                  <c:v>48.529411764705884</c:v>
                </c:pt>
                <c:pt idx="4">
                  <c:v>39.954853273137701</c:v>
                </c:pt>
                <c:pt idx="5">
                  <c:v>48.772321428571431</c:v>
                </c:pt>
                <c:pt idx="6">
                  <c:v>50.627521290900944</c:v>
                </c:pt>
                <c:pt idx="7">
                  <c:v>44.203102961918198</c:v>
                </c:pt>
              </c:numCache>
            </c:numRef>
          </c:val>
          <c:extLst>
            <c:ext xmlns:c16="http://schemas.microsoft.com/office/drawing/2014/chart" uri="{C3380CC4-5D6E-409C-BE32-E72D297353CC}">
              <c16:uniqueId val="{00000000-5922-4787-BDD8-B2A0AB4A0635}"/>
            </c:ext>
          </c:extLst>
        </c:ser>
        <c:ser>
          <c:idx val="1"/>
          <c:order val="1"/>
          <c:tx>
            <c:v>24-59 meses</c:v>
          </c:tx>
          <c:spPr>
            <a:solidFill>
              <a:schemeClr val="accent2"/>
            </a:solidFill>
            <a:ln>
              <a:noFill/>
            </a:ln>
            <a:effectLst/>
          </c:spPr>
          <c:invertIfNegative val="0"/>
          <c:cat>
            <c:strRef>
              <c:f>Gráficos!$A$29:$A$36</c:f>
              <c:strCache>
                <c:ptCount val="8"/>
                <c:pt idx="0">
                  <c:v>Alcañiz</c:v>
                </c:pt>
                <c:pt idx="1">
                  <c:v>Barbastro</c:v>
                </c:pt>
                <c:pt idx="2">
                  <c:v>Calatayud</c:v>
                </c:pt>
                <c:pt idx="3">
                  <c:v>Huesca</c:v>
                </c:pt>
                <c:pt idx="4">
                  <c:v>Teruel</c:v>
                </c:pt>
                <c:pt idx="5">
                  <c:v>Zaragoza I</c:v>
                </c:pt>
                <c:pt idx="6">
                  <c:v>Zaragoza II</c:v>
                </c:pt>
                <c:pt idx="7">
                  <c:v>Zaragoza III</c:v>
                </c:pt>
              </c:strCache>
            </c:strRef>
          </c:cat>
          <c:val>
            <c:numRef>
              <c:f>Gráficos!$C$29:$C$36</c:f>
              <c:numCache>
                <c:formatCode>#,##0.0</c:formatCode>
                <c:ptCount val="8"/>
                <c:pt idx="0">
                  <c:v>31.902626521460601</c:v>
                </c:pt>
                <c:pt idx="1">
                  <c:v>29.772256728778469</c:v>
                </c:pt>
                <c:pt idx="2">
                  <c:v>36.270190895741557</c:v>
                </c:pt>
                <c:pt idx="3">
                  <c:v>32.843737250102002</c:v>
                </c:pt>
                <c:pt idx="4">
                  <c:v>38.138138138138139</c:v>
                </c:pt>
                <c:pt idx="5">
                  <c:v>41.091314031180403</c:v>
                </c:pt>
                <c:pt idx="6">
                  <c:v>40.818352266460792</c:v>
                </c:pt>
                <c:pt idx="7">
                  <c:v>34.747474747474747</c:v>
                </c:pt>
              </c:numCache>
            </c:numRef>
          </c:val>
          <c:extLst>
            <c:ext xmlns:c16="http://schemas.microsoft.com/office/drawing/2014/chart" uri="{C3380CC4-5D6E-409C-BE32-E72D297353CC}">
              <c16:uniqueId val="{00000001-5922-4787-BDD8-B2A0AB4A0635}"/>
            </c:ext>
          </c:extLst>
        </c:ser>
        <c:dLbls>
          <c:showLegendKey val="0"/>
          <c:showVal val="0"/>
          <c:showCatName val="0"/>
          <c:showSerName val="0"/>
          <c:showPercent val="0"/>
          <c:showBubbleSize val="0"/>
        </c:dLbls>
        <c:gapWidth val="219"/>
        <c:overlap val="-27"/>
        <c:axId val="442813536"/>
        <c:axId val="442807960"/>
      </c:barChart>
      <c:catAx>
        <c:axId val="442813536"/>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Sectores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42807960"/>
        <c:crosses val="autoZero"/>
        <c:auto val="1"/>
        <c:lblAlgn val="ctr"/>
        <c:lblOffset val="100"/>
        <c:noMultiLvlLbl val="0"/>
      </c:catAx>
      <c:valAx>
        <c:axId val="442807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s-ES"/>
                  <a:t>% cobertura vacunal</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crossAx val="44281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50444" y="0"/>
            <a:ext cx="2945659" cy="498135"/>
          </a:xfrm>
          <a:prstGeom prst="rect">
            <a:avLst/>
          </a:prstGeom>
        </p:spPr>
        <p:txBody>
          <a:bodyPr vert="horz" lIns="93177" tIns="46589" rIns="93177" bIns="46589" rtlCol="0"/>
          <a:lstStyle>
            <a:lvl1pPr algn="r">
              <a:defRPr sz="1200"/>
            </a:lvl1pPr>
          </a:lstStyle>
          <a:p>
            <a:fld id="{52B79C51-28E4-1A4E-9104-7A3D3416B7D5}" type="datetimeFigureOut">
              <a:rPr lang="en-US" smtClean="0">
                <a:latin typeface="Arial" charset="0"/>
              </a:rPr>
              <a:pPr/>
              <a:t>10/9/2024</a:t>
            </a:fld>
            <a:endParaRPr lang="en-US" dirty="0">
              <a:latin typeface="Arial" charset="0"/>
            </a:endParaRPr>
          </a:p>
        </p:txBody>
      </p:sp>
      <p:sp>
        <p:nvSpPr>
          <p:cNvPr id="4" name="Footer Placeholder 3"/>
          <p:cNvSpPr>
            <a:spLocks noGrp="1"/>
          </p:cNvSpPr>
          <p:nvPr>
            <p:ph type="ftr" sz="quarter" idx="2"/>
          </p:nvPr>
        </p:nvSpPr>
        <p:spPr>
          <a:xfrm>
            <a:off x="1" y="9430091"/>
            <a:ext cx="2945659" cy="498134"/>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50444" y="9430091"/>
            <a:ext cx="2945659" cy="498134"/>
          </a:xfrm>
          <a:prstGeom prst="rect">
            <a:avLst/>
          </a:prstGeom>
        </p:spPr>
        <p:txBody>
          <a:bodyPr vert="horz" lIns="93177" tIns="46589" rIns="93177" bIns="46589" rtlCol="0" anchor="b"/>
          <a:lstStyle>
            <a:lvl1pPr algn="r">
              <a:defRPr sz="1200"/>
            </a:lvl1pPr>
          </a:lstStyle>
          <a:p>
            <a:fld id="{28B93241-1C6B-8247-9681-2F5B07E7CA86}" type="slidenum">
              <a:rPr lang="en-US" smtClean="0">
                <a:latin typeface="Arial" charset="0"/>
              </a:rPr>
              <a:pPr/>
              <a:t>‹Nº›</a:t>
            </a:fld>
            <a:endParaRPr lang="en-US" dirty="0">
              <a:latin typeface="Arial" charset="0"/>
            </a:endParaRPr>
          </a:p>
        </p:txBody>
      </p:sp>
    </p:spTree>
    <p:extLst>
      <p:ext uri="{BB962C8B-B14F-4D97-AF65-F5344CB8AC3E}">
        <p14:creationId xmlns:p14="http://schemas.microsoft.com/office/powerpoint/2010/main" val="97212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3177" tIns="46589" rIns="93177" bIns="46589"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50444" y="0"/>
            <a:ext cx="2945659" cy="498135"/>
          </a:xfrm>
          <a:prstGeom prst="rect">
            <a:avLst/>
          </a:prstGeom>
        </p:spPr>
        <p:txBody>
          <a:bodyPr vert="horz" lIns="93177" tIns="46589" rIns="93177" bIns="46589" rtlCol="0"/>
          <a:lstStyle>
            <a:lvl1pPr algn="r">
              <a:defRPr sz="1200" b="0" i="0">
                <a:latin typeface="Arial" charset="0"/>
              </a:defRPr>
            </a:lvl1pPr>
          </a:lstStyle>
          <a:p>
            <a:fld id="{C4A1040F-ACD4-1242-A2FA-A3047F7C498A}"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0091"/>
            <a:ext cx="2945659" cy="498134"/>
          </a:xfrm>
          <a:prstGeom prst="rect">
            <a:avLst/>
          </a:prstGeom>
        </p:spPr>
        <p:txBody>
          <a:bodyPr vert="horz" lIns="93177" tIns="46589" rIns="93177" bIns="46589"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3177" tIns="46589" rIns="93177" bIns="46589" rtlCol="0" anchor="b"/>
          <a:lstStyle>
            <a:lvl1pPr algn="r">
              <a:defRPr sz="1200" b="0" i="0">
                <a:latin typeface="Arial" charset="0"/>
              </a:defRPr>
            </a:lvl1pPr>
          </a:lstStyle>
          <a:p>
            <a:fld id="{23A96204-D726-2441-8F9E-4E5E95FD7499}" type="slidenum">
              <a:rPr lang="en-US" smtClean="0"/>
              <a:pPr/>
              <a:t>‹Nº›</a:t>
            </a:fld>
            <a:endParaRPr lang="en-US" dirty="0"/>
          </a:p>
        </p:txBody>
      </p:sp>
    </p:spTree>
    <p:extLst>
      <p:ext uri="{BB962C8B-B14F-4D97-AF65-F5344CB8AC3E}">
        <p14:creationId xmlns:p14="http://schemas.microsoft.com/office/powerpoint/2010/main" val="62014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a:t>
            </a:fld>
            <a:endParaRPr lang="en-US" dirty="0"/>
          </a:p>
        </p:txBody>
      </p:sp>
    </p:spTree>
    <p:extLst>
      <p:ext uri="{BB962C8B-B14F-4D97-AF65-F5344CB8AC3E}">
        <p14:creationId xmlns:p14="http://schemas.microsoft.com/office/powerpoint/2010/main" val="69608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10</a:t>
            </a:fld>
            <a:endParaRPr lang="en-US" dirty="0"/>
          </a:p>
        </p:txBody>
      </p:sp>
    </p:spTree>
    <p:extLst>
      <p:ext uri="{BB962C8B-B14F-4D97-AF65-F5344CB8AC3E}">
        <p14:creationId xmlns:p14="http://schemas.microsoft.com/office/powerpoint/2010/main" val="240721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a:effectLst/>
                <a:latin typeface="Arial" panose="020B0604020202020204" pitchFamily="34" charset="0"/>
                <a:ea typeface="Times New Roman" panose="02020603050405020304" pitchFamily="18" charset="0"/>
              </a:rPr>
              <a:t>Pacientes con otras patologías de base que suponen un gran riesgo para padecer bronquiolitis grave, como son aquellos con inmunodepresión grave (enfermedades oncohematológicas; inmunodeficiencias primarias sobre todo combinadas y </a:t>
            </a:r>
            <a:r>
              <a:rPr lang="es-ES_tradnl" sz="1200" dirty="0" err="1">
                <a:effectLst/>
                <a:latin typeface="Arial" panose="020B0604020202020204" pitchFamily="34" charset="0"/>
                <a:ea typeface="Times New Roman" panose="02020603050405020304" pitchFamily="18" charset="0"/>
              </a:rPr>
              <a:t>agammaglobulinemia</a:t>
            </a:r>
            <a:r>
              <a:rPr lang="es-ES_tradnl" sz="1200" dirty="0">
                <a:effectLst/>
                <a:latin typeface="Arial" panose="020B0604020202020204" pitchFamily="34" charset="0"/>
                <a:ea typeface="Times New Roman" panose="02020603050405020304" pitchFamily="18" charset="0"/>
              </a:rPr>
              <a:t> congénita; tratamiento con inmunosupresores de forma continuada), errores congénitos del metabolismo, enfermedades neuromusculares, </a:t>
            </a:r>
            <a:r>
              <a:rPr lang="es-ES_tradnl" sz="1200" dirty="0" err="1">
                <a:effectLst/>
                <a:latin typeface="Arial" panose="020B0604020202020204" pitchFamily="34" charset="0"/>
                <a:ea typeface="Times New Roman" panose="02020603050405020304" pitchFamily="18" charset="0"/>
              </a:rPr>
              <a:t>enf</a:t>
            </a:r>
            <a:r>
              <a:rPr lang="es-ES_tradnl" sz="1200" dirty="0">
                <a:effectLst/>
                <a:latin typeface="Arial" panose="020B0604020202020204" pitchFamily="34" charset="0"/>
                <a:ea typeface="Times New Roman" panose="02020603050405020304" pitchFamily="18" charset="0"/>
              </a:rPr>
              <a:t>. pulmonares graves, síndromes genéticos con problemas respiratorios relevantes, síndrome de Down, fibrosis quística y aquellos niños en cuidados paliativos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solidFill>
                  <a:srgbClr val="0070C0"/>
                </a:solidFill>
                <a:effectLst/>
                <a:latin typeface="Arial" panose="020B0604020202020204" pitchFamily="34" charset="0"/>
                <a:ea typeface="Times New Roman" panose="02020603050405020304" pitchFamily="18" charset="0"/>
              </a:rPr>
              <a:t>Edad cronológica hace referencia al período de tiempo transcurrido desde el nacimiento, independientemente de la EG a la que nazca, en contraposición al de “edad corregida (a 40 semanas de EG)”. Este término se usa con frecuencia en prematuros para otras cuestiones relacionadas con su salud (peso, longitud, desarrollo neurológico, etc.).</a:t>
            </a:r>
            <a:endParaRPr lang="es-ES" sz="12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11</a:t>
            </a:fld>
            <a:endParaRPr lang="en-US" dirty="0"/>
          </a:p>
        </p:txBody>
      </p:sp>
    </p:spTree>
    <p:extLst>
      <p:ext uri="{BB962C8B-B14F-4D97-AF65-F5344CB8AC3E}">
        <p14:creationId xmlns:p14="http://schemas.microsoft.com/office/powerpoint/2010/main" val="2605188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12</a:t>
            </a:fld>
            <a:endParaRPr lang="en-US" dirty="0"/>
          </a:p>
        </p:txBody>
      </p:sp>
    </p:spTree>
    <p:extLst>
      <p:ext uri="{BB962C8B-B14F-4D97-AF65-F5344CB8AC3E}">
        <p14:creationId xmlns:p14="http://schemas.microsoft.com/office/powerpoint/2010/main" val="333410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pPr>
            <a:r>
              <a:rPr lang="es-ES_tradnl" sz="1800" b="1" dirty="0">
                <a:solidFill>
                  <a:srgbClr val="0070C0"/>
                </a:solidFill>
                <a:effectLst/>
                <a:latin typeface="Arial" panose="020B0604020202020204" pitchFamily="34" charset="0"/>
                <a:ea typeface="Times New Roman" panose="02020603050405020304" pitchFamily="18" charset="0"/>
              </a:rPr>
              <a:t>4.2. Posología</a:t>
            </a:r>
            <a:endParaRPr lang="es-ES" sz="1800"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La posología dependerá del peso del niño en el momento de su administración y de si se encuentra en su 2ª temporada de VRS (en aquellos en los que estuviera indicado), de acuerdo con la siguiente tabla.</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algn="ctr">
              <a:lnSpc>
                <a:spcPct val="115000"/>
              </a:lnSpc>
            </a:pPr>
            <a:r>
              <a:rPr lang="es-ES" sz="1800" dirty="0">
                <a:effectLst/>
                <a:latin typeface="Times New Roman" panose="02020603050405020304" pitchFamily="18" charset="0"/>
                <a:ea typeface="Times New Roman" panose="02020603050405020304" pitchFamily="18" charset="0"/>
              </a:rPr>
              <a:t>Pag 6 </a:t>
            </a:r>
            <a:r>
              <a:rPr lang="es-ES" sz="1800" dirty="0" err="1">
                <a:effectLst/>
                <a:latin typeface="Times New Roman" panose="02020603050405020304" pitchFamily="18" charset="0"/>
                <a:ea typeface="Times New Roman" panose="02020603050405020304" pitchFamily="18" charset="0"/>
              </a:rPr>
              <a:t>doc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tecnico</a:t>
            </a:r>
            <a:endParaRPr lang="es-ES" sz="1800" dirty="0">
              <a:effectLst/>
              <a:latin typeface="Times New Roman" panose="02020603050405020304" pitchFamily="18" charset="0"/>
              <a:ea typeface="Times New Roman" panose="02020603050405020304" pitchFamily="18" charset="0"/>
            </a:endParaRPr>
          </a:p>
          <a:p>
            <a:pPr marL="180340" algn="just">
              <a:lnSpc>
                <a:spcPct val="150000"/>
              </a:lnSpc>
            </a:pPr>
            <a:r>
              <a:rPr lang="es-ES_tradnl" sz="1800" dirty="0">
                <a:solidFill>
                  <a:srgbClr val="0070C0"/>
                </a:solidFill>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Independientemente de si han recibido o no </a:t>
            </a:r>
            <a:r>
              <a:rPr lang="es-ES_tradnl" sz="1800" dirty="0" err="1">
                <a:solidFill>
                  <a:srgbClr val="0070C0"/>
                </a:solidFill>
                <a:effectLst/>
                <a:latin typeface="Arial" panose="020B0604020202020204" pitchFamily="34" charset="0"/>
                <a:ea typeface="Times New Roman" panose="02020603050405020304" pitchFamily="18" charset="0"/>
              </a:rPr>
              <a:t>nirservimab</a:t>
            </a:r>
            <a:r>
              <a:rPr lang="es-ES_tradnl" sz="1800" dirty="0">
                <a:solidFill>
                  <a:srgbClr val="0070C0"/>
                </a:solidFill>
                <a:effectLst/>
                <a:latin typeface="Arial" panose="020B0604020202020204" pitchFamily="34" charset="0"/>
                <a:ea typeface="Times New Roman" panose="02020603050405020304" pitchFamily="18" charset="0"/>
              </a:rPr>
              <a:t> en la temporada anterior.</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Solo en niños con condiciones de alto riesgo de enfermedad grave por VRS menores de 24 meses (subgrupos b, c y d), y los prematuros menores de 12 meses (subgrupo a).</a:t>
            </a:r>
            <a:endParaRPr lang="es-ES" sz="1800" dirty="0">
              <a:effectLst/>
              <a:latin typeface="Times New Roman" panose="02020603050405020304" pitchFamily="18" charset="0"/>
              <a:ea typeface="Times New Roman" panose="02020603050405020304" pitchFamily="18" charset="0"/>
            </a:endParaRPr>
          </a:p>
          <a:p>
            <a:pPr marL="180340" algn="just">
              <a:lnSpc>
                <a:spcPct val="115000"/>
              </a:lnSpc>
            </a:pPr>
            <a:r>
              <a:rPr lang="es-ES_tradnl" sz="1800" dirty="0">
                <a:solidFill>
                  <a:srgbClr val="0070C0"/>
                </a:solidFill>
                <a:effectLst/>
                <a:latin typeface="Arial" panose="020B0604020202020204" pitchFamily="34" charset="0"/>
                <a:ea typeface="Times New Roman" panose="02020603050405020304" pitchFamily="18" charset="0"/>
              </a:rPr>
              <a:t>** Recibirán dosis única de 200 mg administrada en 2 inyecciones intramusculares (2 x 100 mg) en el mismo acto de inmunización.</a:t>
            </a:r>
            <a:endParaRPr lang="es-ES" sz="18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13</a:t>
            </a:fld>
            <a:endParaRPr lang="en-US" dirty="0"/>
          </a:p>
        </p:txBody>
      </p:sp>
    </p:spTree>
    <p:extLst>
      <p:ext uri="{BB962C8B-B14F-4D97-AF65-F5344CB8AC3E}">
        <p14:creationId xmlns:p14="http://schemas.microsoft.com/office/powerpoint/2010/main" val="203464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los mismos y están ya </a:t>
            </a:r>
            <a:r>
              <a:rPr lang="es-ES" dirty="0" err="1"/>
              <a:t>dsitribuyendose</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14</a:t>
            </a:fld>
            <a:endParaRPr lang="en-US" dirty="0"/>
          </a:p>
        </p:txBody>
      </p:sp>
    </p:spTree>
    <p:extLst>
      <p:ext uri="{BB962C8B-B14F-4D97-AF65-F5344CB8AC3E}">
        <p14:creationId xmlns:p14="http://schemas.microsoft.com/office/powerpoint/2010/main" val="385284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15</a:t>
            </a:fld>
            <a:endParaRPr lang="en-US" dirty="0"/>
          </a:p>
        </p:txBody>
      </p:sp>
    </p:spTree>
    <p:extLst>
      <p:ext uri="{BB962C8B-B14F-4D97-AF65-F5344CB8AC3E}">
        <p14:creationId xmlns:p14="http://schemas.microsoft.com/office/powerpoint/2010/main" val="127283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https://gacetamedica.com/investigacion/la-epidemia-actual-de-gripe-en-australia-un-presagio-para-europa/</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16</a:t>
            </a:fld>
            <a:endParaRPr lang="en-US" dirty="0"/>
          </a:p>
        </p:txBody>
      </p:sp>
    </p:spTree>
    <p:extLst>
      <p:ext uri="{BB962C8B-B14F-4D97-AF65-F5344CB8AC3E}">
        <p14:creationId xmlns:p14="http://schemas.microsoft.com/office/powerpoint/2010/main" val="14413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1" i="0" u="none" strike="noStrike" dirty="0">
                <a:solidFill>
                  <a:srgbClr val="000000"/>
                </a:solidFill>
                <a:effectLst/>
                <a:latin typeface="Calibri" panose="020F0502020204030204" pitchFamily="34" charset="0"/>
              </a:rPr>
              <a:t>334,7</a:t>
            </a:r>
            <a:r>
              <a:rPr lang="es-ES" dirty="0"/>
              <a:t> INCIDENCIA PICO ENSEM 2</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17</a:t>
            </a:fld>
            <a:endParaRPr lang="en-US" dirty="0"/>
          </a:p>
        </p:txBody>
      </p:sp>
    </p:spTree>
    <p:extLst>
      <p:ext uri="{BB962C8B-B14F-4D97-AF65-F5344CB8AC3E}">
        <p14:creationId xmlns:p14="http://schemas.microsoft.com/office/powerpoint/2010/main" val="1833277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pongo aquí </a:t>
            </a:r>
            <a:r>
              <a:rPr lang="es-ES" dirty="0" err="1"/>
              <a:t>oprque</a:t>
            </a:r>
            <a:r>
              <a:rPr lang="es-ES" dirty="0"/>
              <a:t> acabamos de anunciar la gripe en coles. Aquí se pueden contar algunas características del pilotaje, pero generales porque aun no hemos tenido la videoconferencia con los colegios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18</a:t>
            </a:fld>
            <a:endParaRPr lang="en-US" dirty="0"/>
          </a:p>
        </p:txBody>
      </p:sp>
    </p:spTree>
    <p:extLst>
      <p:ext uri="{BB962C8B-B14F-4D97-AF65-F5344CB8AC3E}">
        <p14:creationId xmlns:p14="http://schemas.microsoft.com/office/powerpoint/2010/main" val="380529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Notar la diferencia de escala</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19</a:t>
            </a:fld>
            <a:endParaRPr lang="en-US" dirty="0"/>
          </a:p>
        </p:txBody>
      </p:sp>
    </p:spTree>
    <p:extLst>
      <p:ext uri="{BB962C8B-B14F-4D97-AF65-F5344CB8AC3E}">
        <p14:creationId xmlns:p14="http://schemas.microsoft.com/office/powerpoint/2010/main" val="248897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temporada 24/25 dados los buenos resultados de la temporada anterior se continua con la inmunización frente VRS </a:t>
            </a:r>
            <a:r>
              <a:rPr lang="es-ES" dirty="0" err="1"/>
              <a:t>practcamente</a:t>
            </a:r>
            <a:r>
              <a:rPr lang="es-ES" dirty="0"/>
              <a:t> sin cambios salvo los que mencionaremos y continuamos una </a:t>
            </a:r>
            <a:r>
              <a:rPr lang="es-ES" dirty="0" err="1"/>
              <a:t>ño</a:t>
            </a:r>
            <a:r>
              <a:rPr lang="es-ES" dirty="0"/>
              <a:t> mas con la </a:t>
            </a:r>
            <a:r>
              <a:rPr lang="es-ES" dirty="0" err="1"/>
              <a:t>vaunacion</a:t>
            </a:r>
            <a:r>
              <a:rPr lang="es-ES" dirty="0"/>
              <a:t> gripe </a:t>
            </a:r>
            <a:r>
              <a:rPr lang="es-ES" dirty="0" err="1"/>
              <a:t>Covid</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a:t>
            </a:fld>
            <a:endParaRPr lang="en-US" dirty="0"/>
          </a:p>
        </p:txBody>
      </p:sp>
    </p:spTree>
    <p:extLst>
      <p:ext uri="{BB962C8B-B14F-4D97-AF65-F5344CB8AC3E}">
        <p14:creationId xmlns:p14="http://schemas.microsoft.com/office/powerpoint/2010/main" val="320973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20</a:t>
            </a:fld>
            <a:endParaRPr lang="en-US" dirty="0"/>
          </a:p>
        </p:txBody>
      </p:sp>
    </p:spTree>
    <p:extLst>
      <p:ext uri="{BB962C8B-B14F-4D97-AF65-F5344CB8AC3E}">
        <p14:creationId xmlns:p14="http://schemas.microsoft.com/office/powerpoint/2010/main" val="47355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21</a:t>
            </a:fld>
            <a:endParaRPr lang="en-US" dirty="0"/>
          </a:p>
        </p:txBody>
      </p:sp>
    </p:spTree>
    <p:extLst>
      <p:ext uri="{BB962C8B-B14F-4D97-AF65-F5344CB8AC3E}">
        <p14:creationId xmlns:p14="http://schemas.microsoft.com/office/powerpoint/2010/main" val="3945084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Gráfico  se representa la distribución de la cobertura de vacunación frente a gripe en el grupo de edad de entre 6 meses y 59 meses separado por dos subgrupos de entre 6 a 23 meses y de 24 a 59 meses. Se puede determinar que en el subgrupo de 6 a 23 meses los sectores con mayor cobertura de vacunación frente a gripe son Zaragoza II con 50,6 %, Zaragoza I con 48,8 % y Huesca con 48,5 %. En el subgrupo de 24 a 59 meses los sectores con mayor cobertura de vacunación frente a gripe son Zaragoza I con 41,1 %, Zaragoza II con 40,8 % y Teruel con 38,1 %. En ambos subgrupos el sector con menor cobertura de vacunación frente a gripe es Barbastro con una cobertura por debajo del 40 % en el subgrupo de 6 a 23 meses y por debajo del 30 % en el grupo de edad de 24 a 59 meses. </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22</a:t>
            </a:fld>
            <a:endParaRPr lang="en-US" dirty="0"/>
          </a:p>
        </p:txBody>
      </p:sp>
    </p:spTree>
    <p:extLst>
      <p:ext uri="{BB962C8B-B14F-4D97-AF65-F5344CB8AC3E}">
        <p14:creationId xmlns:p14="http://schemas.microsoft.com/office/powerpoint/2010/main" val="19481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23</a:t>
            </a:fld>
            <a:endParaRPr lang="en-US" dirty="0"/>
          </a:p>
        </p:txBody>
      </p:sp>
    </p:spTree>
    <p:extLst>
      <p:ext uri="{BB962C8B-B14F-4D97-AF65-F5344CB8AC3E}">
        <p14:creationId xmlns:p14="http://schemas.microsoft.com/office/powerpoint/2010/main" val="57876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24</a:t>
            </a:fld>
            <a:endParaRPr lang="en-US" dirty="0"/>
          </a:p>
        </p:txBody>
      </p:sp>
    </p:spTree>
    <p:extLst>
      <p:ext uri="{BB962C8B-B14F-4D97-AF65-F5344CB8AC3E}">
        <p14:creationId xmlns:p14="http://schemas.microsoft.com/office/powerpoint/2010/main" val="240540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25</a:t>
            </a:fld>
            <a:endParaRPr lang="en-US" dirty="0"/>
          </a:p>
        </p:txBody>
      </p:sp>
    </p:spTree>
    <p:extLst>
      <p:ext uri="{BB962C8B-B14F-4D97-AF65-F5344CB8AC3E}">
        <p14:creationId xmlns:p14="http://schemas.microsoft.com/office/powerpoint/2010/main" val="3626274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26</a:t>
            </a:fld>
            <a:endParaRPr lang="en-US" dirty="0"/>
          </a:p>
        </p:txBody>
      </p:sp>
    </p:spTree>
    <p:extLst>
      <p:ext uri="{BB962C8B-B14F-4D97-AF65-F5344CB8AC3E}">
        <p14:creationId xmlns:p14="http://schemas.microsoft.com/office/powerpoint/2010/main" val="273645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27</a:t>
            </a:fld>
            <a:endParaRPr lang="en-US" dirty="0"/>
          </a:p>
        </p:txBody>
      </p:sp>
    </p:spTree>
    <p:extLst>
      <p:ext uri="{BB962C8B-B14F-4D97-AF65-F5344CB8AC3E}">
        <p14:creationId xmlns:p14="http://schemas.microsoft.com/office/powerpoint/2010/main" val="1168408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28</a:t>
            </a:fld>
            <a:endParaRPr lang="en-US" dirty="0"/>
          </a:p>
        </p:txBody>
      </p:sp>
    </p:spTree>
    <p:extLst>
      <p:ext uri="{BB962C8B-B14F-4D97-AF65-F5344CB8AC3E}">
        <p14:creationId xmlns:p14="http://schemas.microsoft.com/office/powerpoint/2010/main" val="4155314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29</a:t>
            </a:fld>
            <a:endParaRPr lang="en-US" dirty="0"/>
          </a:p>
        </p:txBody>
      </p:sp>
    </p:spTree>
    <p:extLst>
      <p:ext uri="{BB962C8B-B14F-4D97-AF65-F5344CB8AC3E}">
        <p14:creationId xmlns:p14="http://schemas.microsoft.com/office/powerpoint/2010/main" val="30186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temporada 24/25 dados los buenos resultados de la temporada anterior se continua con la inmunización frente VRS </a:t>
            </a:r>
            <a:r>
              <a:rPr lang="es-ES" dirty="0" err="1"/>
              <a:t>practcamente</a:t>
            </a:r>
            <a:r>
              <a:rPr lang="es-ES" dirty="0"/>
              <a:t> sin cambios salvo los que mencionaremos y continuamos una </a:t>
            </a:r>
            <a:r>
              <a:rPr lang="es-ES" dirty="0" err="1"/>
              <a:t>ño</a:t>
            </a:r>
            <a:r>
              <a:rPr lang="es-ES" dirty="0"/>
              <a:t> mas con la </a:t>
            </a:r>
            <a:r>
              <a:rPr lang="es-ES" dirty="0" err="1"/>
              <a:t>vaunacion</a:t>
            </a:r>
            <a:r>
              <a:rPr lang="es-ES" dirty="0"/>
              <a:t> gripe </a:t>
            </a:r>
            <a:r>
              <a:rPr lang="es-ES" dirty="0" err="1"/>
              <a:t>Covid</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a:t>
            </a:fld>
            <a:endParaRPr lang="en-US" dirty="0"/>
          </a:p>
        </p:txBody>
      </p:sp>
    </p:spTree>
    <p:extLst>
      <p:ext uri="{BB962C8B-B14F-4D97-AF65-F5344CB8AC3E}">
        <p14:creationId xmlns:p14="http://schemas.microsoft.com/office/powerpoint/2010/main" val="3961068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30</a:t>
            </a:fld>
            <a:endParaRPr lang="en-US" dirty="0"/>
          </a:p>
        </p:txBody>
      </p:sp>
    </p:spTree>
    <p:extLst>
      <p:ext uri="{BB962C8B-B14F-4D97-AF65-F5344CB8AC3E}">
        <p14:creationId xmlns:p14="http://schemas.microsoft.com/office/powerpoint/2010/main" val="3771677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31</a:t>
            </a:fld>
            <a:endParaRPr lang="en-US" dirty="0"/>
          </a:p>
        </p:txBody>
      </p:sp>
    </p:spTree>
    <p:extLst>
      <p:ext uri="{BB962C8B-B14F-4D97-AF65-F5344CB8AC3E}">
        <p14:creationId xmlns:p14="http://schemas.microsoft.com/office/powerpoint/2010/main" val="1676552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Presupuesto licitación  4627064,00 euros</a:t>
            </a:r>
          </a:p>
          <a:p>
            <a:r>
              <a:rPr lang="es-ES" dirty="0"/>
              <a:t>Presupuesto adjudicación 3811704 euros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32</a:t>
            </a:fld>
            <a:endParaRPr lang="en-US" dirty="0"/>
          </a:p>
        </p:txBody>
      </p:sp>
    </p:spTree>
    <p:extLst>
      <p:ext uri="{BB962C8B-B14F-4D97-AF65-F5344CB8AC3E}">
        <p14:creationId xmlns:p14="http://schemas.microsoft.com/office/powerpoint/2010/main" val="43023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33</a:t>
            </a:fld>
            <a:endParaRPr lang="en-US" dirty="0"/>
          </a:p>
        </p:txBody>
      </p:sp>
    </p:spTree>
    <p:extLst>
      <p:ext uri="{BB962C8B-B14F-4D97-AF65-F5344CB8AC3E}">
        <p14:creationId xmlns:p14="http://schemas.microsoft.com/office/powerpoint/2010/main" val="801249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34</a:t>
            </a:fld>
            <a:endParaRPr lang="en-US" dirty="0"/>
          </a:p>
        </p:txBody>
      </p:sp>
    </p:spTree>
    <p:extLst>
      <p:ext uri="{BB962C8B-B14F-4D97-AF65-F5344CB8AC3E}">
        <p14:creationId xmlns:p14="http://schemas.microsoft.com/office/powerpoint/2010/main" val="452498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35</a:t>
            </a:fld>
            <a:endParaRPr lang="en-US" dirty="0"/>
          </a:p>
        </p:txBody>
      </p:sp>
    </p:spTree>
    <p:extLst>
      <p:ext uri="{BB962C8B-B14F-4D97-AF65-F5344CB8AC3E}">
        <p14:creationId xmlns:p14="http://schemas.microsoft.com/office/powerpoint/2010/main" val="2960815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instrucción de </a:t>
            </a:r>
            <a:r>
              <a:rPr lang="es-ES" dirty="0" err="1"/>
              <a:t>vph</a:t>
            </a:r>
            <a:r>
              <a:rPr lang="es-ES" dirty="0"/>
              <a:t> ya firmada sale ya</a:t>
            </a:r>
          </a:p>
          <a:p>
            <a:endParaRPr lang="es-ES" dirty="0"/>
          </a:p>
          <a:p>
            <a:r>
              <a:rPr lang="es-ES" dirty="0"/>
              <a:t>La instrucción de </a:t>
            </a:r>
            <a:r>
              <a:rPr lang="es-ES" dirty="0" err="1"/>
              <a:t>meningo</a:t>
            </a:r>
            <a:r>
              <a:rPr lang="es-ES" dirty="0"/>
              <a:t> esta en borrador pero ya pasa a firma</a:t>
            </a:r>
          </a:p>
          <a:p>
            <a:r>
              <a:rPr lang="es-ES" dirty="0"/>
              <a:t>La instrucción de rotavirus esta en elaboración porque aun estamos en periodo de </a:t>
            </a:r>
            <a:r>
              <a:rPr lang="es-ES"/>
              <a:t>contratacion</a:t>
            </a:r>
            <a:endParaRPr lang="es-ES" dirty="0"/>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36</a:t>
            </a:fld>
            <a:endParaRPr lang="en-US" dirty="0"/>
          </a:p>
        </p:txBody>
      </p:sp>
    </p:spTree>
    <p:extLst>
      <p:ext uri="{BB962C8B-B14F-4D97-AF65-F5344CB8AC3E}">
        <p14:creationId xmlns:p14="http://schemas.microsoft.com/office/powerpoint/2010/main" val="2088009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37</a:t>
            </a:fld>
            <a:endParaRPr lang="en-US" dirty="0"/>
          </a:p>
        </p:txBody>
      </p:sp>
    </p:spTree>
    <p:extLst>
      <p:ext uri="{BB962C8B-B14F-4D97-AF65-F5344CB8AC3E}">
        <p14:creationId xmlns:p14="http://schemas.microsoft.com/office/powerpoint/2010/main" val="428864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Hacer hincapié en que ahora la vigilancia de las Iras es continua (antes semana 40 a 20)</a:t>
            </a:r>
          </a:p>
          <a:p>
            <a:r>
              <a:rPr lang="es-ES" dirty="0"/>
              <a:t>En esta diapos </a:t>
            </a:r>
            <a:r>
              <a:rPr lang="es-ES" dirty="0" err="1"/>
              <a:t>IRAs</a:t>
            </a:r>
            <a:r>
              <a:rPr lang="es-ES" dirty="0"/>
              <a:t> ( o sea leves) mostramos datos red centinela para ponerla en valor. También de aislamientos  </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4</a:t>
            </a:fld>
            <a:endParaRPr lang="en-US" dirty="0"/>
          </a:p>
        </p:txBody>
      </p:sp>
    </p:spTree>
    <p:extLst>
      <p:ext uri="{BB962C8B-B14F-4D97-AF65-F5344CB8AC3E}">
        <p14:creationId xmlns:p14="http://schemas.microsoft.com/office/powerpoint/2010/main" val="80305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Esto es IRAG ósea , casos graves, hospitalizaciones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5</a:t>
            </a:fld>
            <a:endParaRPr lang="en-US" dirty="0"/>
          </a:p>
        </p:txBody>
      </p:sp>
    </p:spTree>
    <p:extLst>
      <p:ext uri="{BB962C8B-B14F-4D97-AF65-F5344CB8AC3E}">
        <p14:creationId xmlns:p14="http://schemas.microsoft.com/office/powerpoint/2010/main" val="14790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la distribución dela fuente OMI AP. Estamos subiendo</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6</a:t>
            </a:fld>
            <a:endParaRPr lang="en-US" dirty="0"/>
          </a:p>
        </p:txBody>
      </p:sp>
    </p:spTree>
    <p:extLst>
      <p:ext uri="{BB962C8B-B14F-4D97-AF65-F5344CB8AC3E}">
        <p14:creationId xmlns:p14="http://schemas.microsoft.com/office/powerpoint/2010/main" val="224050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7</a:t>
            </a:fld>
            <a:endParaRPr lang="en-US" dirty="0"/>
          </a:p>
        </p:txBody>
      </p:sp>
    </p:spTree>
    <p:extLst>
      <p:ext uri="{BB962C8B-B14F-4D97-AF65-F5344CB8AC3E}">
        <p14:creationId xmlns:p14="http://schemas.microsoft.com/office/powerpoint/2010/main" val="120355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3A96204-D726-2441-8F9E-4E5E95FD7499}" type="slidenum">
              <a:rPr lang="en-US" smtClean="0"/>
              <a:pPr/>
              <a:t>8</a:t>
            </a:fld>
            <a:endParaRPr lang="en-US" dirty="0"/>
          </a:p>
        </p:txBody>
      </p:sp>
    </p:spTree>
    <p:extLst>
      <p:ext uri="{BB962C8B-B14F-4D97-AF65-F5344CB8AC3E}">
        <p14:creationId xmlns:p14="http://schemas.microsoft.com/office/powerpoint/2010/main" val="2045917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Presupuesto adjudicación 2.282.280,00 euros</a:t>
            </a:r>
          </a:p>
        </p:txBody>
      </p:sp>
      <p:sp>
        <p:nvSpPr>
          <p:cNvPr id="4" name="Marcador de número de diapositiva 3"/>
          <p:cNvSpPr>
            <a:spLocks noGrp="1"/>
          </p:cNvSpPr>
          <p:nvPr>
            <p:ph type="sldNum" sz="quarter" idx="5"/>
          </p:nvPr>
        </p:nvSpPr>
        <p:spPr/>
        <p:txBody>
          <a:bodyPr/>
          <a:lstStyle/>
          <a:p>
            <a:fld id="{23A96204-D726-2441-8F9E-4E5E95FD7499}" type="slidenum">
              <a:rPr lang="en-US" smtClean="0"/>
              <a:pPr/>
              <a:t>9</a:t>
            </a:fld>
            <a:endParaRPr lang="en-US" dirty="0"/>
          </a:p>
        </p:txBody>
      </p:sp>
    </p:spTree>
    <p:extLst>
      <p:ext uri="{BB962C8B-B14F-4D97-AF65-F5344CB8AC3E}">
        <p14:creationId xmlns:p14="http://schemas.microsoft.com/office/powerpoint/2010/main" val="56750629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6600" b="1" i="0" baseline="0">
                <a:solidFill>
                  <a:schemeClr val="bg1"/>
                </a:solidFill>
                <a:latin typeface="Arial" charset="0"/>
                <a:ea typeface="Arial" charset="0"/>
                <a:cs typeface="Arial" charset="0"/>
              </a:defRPr>
            </a:lvl1pPr>
          </a:lstStyle>
          <a:p>
            <a:r>
              <a:rPr lang="es-ES_tradnl" noProof="0" dirty="0"/>
              <a:t>Haga clic para editar el título</a:t>
            </a:r>
          </a:p>
        </p:txBody>
      </p:sp>
    </p:spTree>
    <p:extLst>
      <p:ext uri="{BB962C8B-B14F-4D97-AF65-F5344CB8AC3E}">
        <p14:creationId xmlns:p14="http://schemas.microsoft.com/office/powerpoint/2010/main" val="764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illa SIN imagen">
    <p:bg>
      <p:bgPr>
        <a:blipFill>
          <a:blip r:embed="rId2">
            <a:extLst>
              <a:ext uri="{BEBA8EAE-BF5A-486C-A8C5-ECC9F3942E4B}">
                <a14:imgProps xmlns:a14="http://schemas.microsoft.com/office/drawing/2010/main">
                  <a14:imgLayer r:embed="rId3">
                    <a14:imgEffect>
                      <a14:saturation sat="0"/>
                    </a14:imgEffect>
                    <a14:imgEffect>
                      <a14:brightnessContrast bright="-25000" contrast="25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Rectángulo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0" i="0" dirty="0">
              <a:latin typeface="Arial" charset="0"/>
            </a:endParaRPr>
          </a:p>
        </p:txBody>
      </p:sp>
      <p:pic>
        <p:nvPicPr>
          <p:cNvPr id="10" name="Imagen 9"/>
          <p:cNvPicPr>
            <a:picLocks noChangeAspect="1"/>
          </p:cNvPicPr>
          <p:nvPr userDrawn="1"/>
        </p:nvPicPr>
        <p:blipFill>
          <a:blip r:embed="rId4"/>
          <a:stretch>
            <a:fillRect/>
          </a:stretch>
        </p:blipFill>
        <p:spPr>
          <a:xfrm>
            <a:off x="540000" y="540000"/>
            <a:ext cx="1820571" cy="432000"/>
          </a:xfrm>
          <a:prstGeom prst="rect">
            <a:avLst/>
          </a:prstGeom>
        </p:spPr>
      </p:pic>
      <p:sp>
        <p:nvSpPr>
          <p:cNvPr id="11" name="Text Placeholder 7"/>
          <p:cNvSpPr>
            <a:spLocks noGrp="1"/>
          </p:cNvSpPr>
          <p:nvPr>
            <p:ph type="body" sz="quarter" idx="10" hasCustomPrompt="1"/>
          </p:nvPr>
        </p:nvSpPr>
        <p:spPr>
          <a:xfrm>
            <a:off x="1236000" y="4365530"/>
            <a:ext cx="9720000" cy="221599"/>
          </a:xfrm>
          <a:prstGeom prst="rect">
            <a:avLst/>
          </a:prstGeom>
        </p:spPr>
        <p:txBody>
          <a:bodyPr lIns="0" tIns="0" rIns="0" bIns="0">
            <a:spAutoFit/>
          </a:bodyPr>
          <a:lstStyle>
            <a:lvl1pPr marL="0" indent="0">
              <a:buNone/>
              <a:defRPr sz="1600" b="0" i="0" baseline="0">
                <a:solidFill>
                  <a:schemeClr val="bg1"/>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 en caso de ser necesario</a:t>
            </a:r>
          </a:p>
        </p:txBody>
      </p:sp>
      <p:sp>
        <p:nvSpPr>
          <p:cNvPr id="6" name="Title 5"/>
          <p:cNvSpPr>
            <a:spLocks noGrp="1"/>
          </p:cNvSpPr>
          <p:nvPr>
            <p:ph type="title" hasCustomPrompt="1"/>
          </p:nvPr>
        </p:nvSpPr>
        <p:spPr>
          <a:xfrm>
            <a:off x="1236000" y="1512000"/>
            <a:ext cx="9720000" cy="2679325"/>
          </a:xfrm>
          <a:prstGeom prst="rect">
            <a:avLst/>
          </a:prstGeom>
        </p:spPr>
        <p:txBody>
          <a:bodyPr lIns="0" tIns="0" rIns="0" bIns="0" anchor="b" anchorCtr="0"/>
          <a:lstStyle>
            <a:lvl1pPr>
              <a:defRPr sz="4000" b="1" i="0" baseline="0">
                <a:solidFill>
                  <a:schemeClr val="bg1"/>
                </a:solidFill>
                <a:latin typeface="Arial" charset="0"/>
                <a:ea typeface="Arial" charset="0"/>
                <a:cs typeface="Arial" charset="0"/>
              </a:defRPr>
            </a:lvl1pPr>
          </a:lstStyle>
          <a:p>
            <a:r>
              <a:rPr lang="es-ES_tradnl" noProof="0" dirty="0"/>
              <a:t>Haga clic para editar el título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stretch>
            <a:fillRect/>
          </a:stretch>
        </p:blipFill>
        <p:spPr>
          <a:xfrm>
            <a:off x="540000" y="540000"/>
            <a:ext cx="432000" cy="4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quipo individual">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1224000" y="1900362"/>
            <a:ext cx="4444332" cy="4312868"/>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6"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7"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8"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s-ES_tradnl" sz="1200" b="0" i="0" baseline="0" noProof="0" smtClean="0">
                <a:solidFill>
                  <a:schemeClr val="tx1"/>
                </a:solidFill>
                <a:latin typeface="Arial" charset="0"/>
                <a:ea typeface="Arial" charset="0"/>
                <a:cs typeface="Arial" charset="0"/>
              </a:rPr>
              <a:pPr algn="ctr"/>
              <a:t>‹Nº›</a:t>
            </a:fld>
            <a:endParaRPr lang="es-ES_tradnl" sz="1200" b="0" i="0" baseline="0" noProof="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Tree>
    <p:extLst>
      <p:ext uri="{BB962C8B-B14F-4D97-AF65-F5344CB8AC3E}">
        <p14:creationId xmlns:p14="http://schemas.microsoft.com/office/powerpoint/2010/main" val="4923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umeraciones gigant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9" name="Imagen 8"/>
          <p:cNvPicPr>
            <a:picLocks noChangeAspect="1"/>
          </p:cNvPicPr>
          <p:nvPr userDrawn="1"/>
        </p:nvPicPr>
        <p:blipFill>
          <a:blip r:embed="rId2"/>
          <a:stretch>
            <a:fillRect/>
          </a:stretch>
        </p:blipFill>
        <p:spPr>
          <a:xfrm>
            <a:off x="540000" y="540000"/>
            <a:ext cx="432000" cy="432000"/>
          </a:xfrm>
          <a:prstGeom prst="rect">
            <a:avLst/>
          </a:prstGeom>
        </p:spPr>
      </p:pic>
      <p:sp>
        <p:nvSpPr>
          <p:cNvPr id="12" name="Text Placeholder 7"/>
          <p:cNvSpPr>
            <a:spLocks noGrp="1"/>
          </p:cNvSpPr>
          <p:nvPr>
            <p:ph type="body" sz="quarter" idx="10" hasCustomPrompt="1"/>
          </p:nvPr>
        </p:nvSpPr>
        <p:spPr>
          <a:xfrm>
            <a:off x="0" y="1080000"/>
            <a:ext cx="6121101" cy="5778000"/>
          </a:xfrm>
          <a:prstGeom prst="rect">
            <a:avLst/>
          </a:prstGeom>
        </p:spPr>
        <p:txBody>
          <a:bodyPr lIns="0" tIns="36000" rIns="0" bIns="36000" anchor="ctr" anchorCtr="0">
            <a:normAutofit/>
          </a:bodyPr>
          <a:lstStyle>
            <a:lvl1pPr marL="0" indent="0" algn="ctr">
              <a:buNone/>
              <a:defRPr sz="40000" b="1" i="0" baseline="0">
                <a:solidFill>
                  <a:schemeClr val="bg2"/>
                </a:solidFill>
                <a:latin typeface="arial" charset="0"/>
                <a:ea typeface="Arial" charset="0"/>
                <a:cs typeface="Arial" charset="0"/>
              </a:defRPr>
            </a:lvl1pPr>
            <a:lvl2pPr marL="457200" indent="0">
              <a:buNone/>
              <a:defRPr/>
            </a:lvl2pPr>
          </a:lstStyle>
          <a:p>
            <a:pPr lvl="0"/>
            <a:r>
              <a:rPr lang="es-ES_tradnl" noProof="0" dirty="0"/>
              <a:t>Nº</a:t>
            </a:r>
          </a:p>
        </p:txBody>
      </p:sp>
    </p:spTree>
    <p:extLst>
      <p:ext uri="{BB962C8B-B14F-4D97-AF65-F5344CB8AC3E}">
        <p14:creationId xmlns:p14="http://schemas.microsoft.com/office/powerpoint/2010/main" val="8990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folio imágenes 3">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pic>
        <p:nvPicPr>
          <p:cNvPr id="10" name="Imagen 9"/>
          <p:cNvPicPr>
            <a:picLocks noChangeAspect="1"/>
          </p:cNvPicPr>
          <p:nvPr userDrawn="1"/>
        </p:nvPicPr>
        <p:blipFill>
          <a:blip r:embed="rId2"/>
          <a:stretch>
            <a:fillRect/>
          </a:stretch>
        </p:blipFill>
        <p:spPr>
          <a:xfrm>
            <a:off x="540000" y="540000"/>
            <a:ext cx="432000" cy="432000"/>
          </a:xfrm>
          <a:prstGeom prst="rect">
            <a:avLst/>
          </a:prstGeom>
        </p:spPr>
      </p:pic>
      <p:sp>
        <p:nvSpPr>
          <p:cNvPr id="11" name="Title 5"/>
          <p:cNvSpPr>
            <a:spLocks noGrp="1"/>
          </p:cNvSpPr>
          <p:nvPr>
            <p:ph type="title" hasCustomPrompt="1"/>
          </p:nvPr>
        </p:nvSpPr>
        <p:spPr>
          <a:xfrm>
            <a:off x="1224000" y="486000"/>
            <a:ext cx="9720000" cy="594000"/>
          </a:xfrm>
          <a:prstGeom prst="rect">
            <a:avLst/>
          </a:prstGeom>
        </p:spPr>
        <p:txBody>
          <a:bodyPr lIns="0" rIns="0" anchor="t" anchorCtr="0"/>
          <a:lstStyle>
            <a:lvl1pPr>
              <a:defRPr sz="3600" b="1" i="0" baseline="0">
                <a:latin typeface="Arial" charset="0"/>
                <a:ea typeface="Arial" charset="0"/>
                <a:cs typeface="Arial" charset="0"/>
              </a:defRPr>
            </a:lvl1pPr>
          </a:lstStyle>
          <a:p>
            <a:r>
              <a:rPr lang="es-ES_tradnl" noProof="0" dirty="0"/>
              <a:t>Haga clic para editar el título</a:t>
            </a:r>
          </a:p>
        </p:txBody>
      </p:sp>
      <p:sp>
        <p:nvSpPr>
          <p:cNvPr id="12" name="Text Placeholder 7"/>
          <p:cNvSpPr>
            <a:spLocks noGrp="1"/>
          </p:cNvSpPr>
          <p:nvPr>
            <p:ph type="body" sz="quarter" idx="10" hasCustomPrompt="1"/>
          </p:nvPr>
        </p:nvSpPr>
        <p:spPr>
          <a:xfrm>
            <a:off x="1224000" y="1079998"/>
            <a:ext cx="9720000" cy="720000"/>
          </a:xfrm>
          <a:prstGeom prst="rect">
            <a:avLst/>
          </a:prstGeom>
        </p:spPr>
        <p:txBody>
          <a:bodyPr lIns="0" tIns="36000" rIns="0" bIns="36000"/>
          <a:lstStyle>
            <a:lvl1pPr marL="0" indent="0">
              <a:buNone/>
              <a:defRPr sz="1600" b="1" i="0" baseline="0">
                <a:solidFill>
                  <a:schemeClr val="tx1">
                    <a:alpha val="50000"/>
                  </a:schemeClr>
                </a:solidFill>
                <a:latin typeface="arial" charset="0"/>
                <a:ea typeface="Arial" charset="0"/>
                <a:cs typeface="Arial" charset="0"/>
              </a:defRPr>
            </a:lvl1pPr>
            <a:lvl2pPr marL="457200" indent="0">
              <a:buNone/>
              <a:defRPr/>
            </a:lvl2pPr>
          </a:lstStyle>
          <a:p>
            <a:pPr lvl="0"/>
            <a:r>
              <a:rPr lang="es-ES_tradnl" noProof="0" dirty="0"/>
              <a:t>Haga clic para editar el subtítulo de la diapositiva</a:t>
            </a:r>
          </a:p>
        </p:txBody>
      </p:sp>
      <p:sp>
        <p:nvSpPr>
          <p:cNvPr id="21" name="Picture Placeholder 2"/>
          <p:cNvSpPr>
            <a:spLocks noGrp="1"/>
          </p:cNvSpPr>
          <p:nvPr>
            <p:ph type="pic" sz="quarter" idx="15" hasCustomPrompt="1"/>
          </p:nvPr>
        </p:nvSpPr>
        <p:spPr>
          <a:xfrm rot="20881404">
            <a:off x="997910" y="1891462"/>
            <a:ext cx="2502855" cy="1774223"/>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2" name="Picture Placeholder 2"/>
          <p:cNvSpPr>
            <a:spLocks noGrp="1"/>
          </p:cNvSpPr>
          <p:nvPr>
            <p:ph type="pic" sz="quarter" idx="16" hasCustomPrompt="1"/>
          </p:nvPr>
        </p:nvSpPr>
        <p:spPr>
          <a:xfrm>
            <a:off x="4090728" y="1657526"/>
            <a:ext cx="2479406" cy="1772450"/>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3" name="Picture Placeholder 2"/>
          <p:cNvSpPr>
            <a:spLocks noGrp="1"/>
          </p:cNvSpPr>
          <p:nvPr>
            <p:ph type="pic" sz="quarter" idx="17" hasCustomPrompt="1"/>
          </p:nvPr>
        </p:nvSpPr>
        <p:spPr>
          <a:xfrm rot="21411138">
            <a:off x="1088080" y="4264977"/>
            <a:ext cx="2478118" cy="1761079"/>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
        <p:nvSpPr>
          <p:cNvPr id="24" name="Picture Placeholder 2"/>
          <p:cNvSpPr>
            <a:spLocks noGrp="1"/>
          </p:cNvSpPr>
          <p:nvPr>
            <p:ph type="pic" sz="quarter" idx="18" hasCustomPrompt="1"/>
          </p:nvPr>
        </p:nvSpPr>
        <p:spPr>
          <a:xfrm rot="364430">
            <a:off x="4287380" y="4058949"/>
            <a:ext cx="2470800" cy="1752285"/>
          </a:xfrm>
          <a:prstGeom prst="rect">
            <a:avLst/>
          </a:prstGeom>
          <a:pattFill prst="pct80">
            <a:fgClr>
              <a:schemeClr val="bg1">
                <a:lumMod val="65000"/>
              </a:schemeClr>
            </a:fgClr>
            <a:bgClr>
              <a:schemeClr val="bg1">
                <a:lumMod val="95000"/>
              </a:schemeClr>
            </a:bgClr>
          </a:pattFill>
        </p:spPr>
        <p:txBody>
          <a:bodyPr anchor="ctr">
            <a:normAutofit/>
          </a:bodyPr>
          <a:lstStyle>
            <a:lvl1pPr marL="0" indent="0" algn="ctr">
              <a:buNone/>
              <a:defRPr sz="1800" b="0" i="0" baseline="0">
                <a:latin typeface="Arial" charset="0"/>
                <a:ea typeface="Arial" charset="0"/>
                <a:cs typeface="Arial" charset="0"/>
              </a:defRPr>
            </a:lvl1pPr>
          </a:lstStyle>
          <a:p>
            <a:r>
              <a:rPr lang="en-US" dirty="0" err="1"/>
              <a:t>Insertar</a:t>
            </a:r>
            <a:r>
              <a:rPr lang="en-US" dirty="0"/>
              <a:t> imagen</a:t>
            </a:r>
          </a:p>
        </p:txBody>
      </p:sp>
    </p:spTree>
    <p:extLst>
      <p:ext uri="{BB962C8B-B14F-4D97-AF65-F5344CB8AC3E}">
        <p14:creationId xmlns:p14="http://schemas.microsoft.com/office/powerpoint/2010/main" val="212743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F49ACA-475C-E45A-5AA4-208566073C6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A998594-E046-5E40-5F7C-6FFB5F771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381798F-A5CA-A1C8-07A1-20485F66A48E}"/>
              </a:ext>
            </a:extLst>
          </p:cNvPr>
          <p:cNvSpPr>
            <a:spLocks noGrp="1"/>
          </p:cNvSpPr>
          <p:nvPr>
            <p:ph type="dt" sz="half" idx="10"/>
          </p:nvPr>
        </p:nvSpPr>
        <p:spPr/>
        <p:txBody>
          <a:bodyPr/>
          <a:lstStyle/>
          <a:p>
            <a:fld id="{AD5480BE-AD2E-4CE0-AB34-D127D027F1E3}" type="datetimeFigureOut">
              <a:rPr lang="es-ES" smtClean="0"/>
              <a:pPr/>
              <a:t>09/10/2024</a:t>
            </a:fld>
            <a:endParaRPr lang="es-ES"/>
          </a:p>
        </p:txBody>
      </p:sp>
      <p:sp>
        <p:nvSpPr>
          <p:cNvPr id="5" name="Marcador de pie de página 4">
            <a:extLst>
              <a:ext uri="{FF2B5EF4-FFF2-40B4-BE49-F238E27FC236}">
                <a16:creationId xmlns:a16="http://schemas.microsoft.com/office/drawing/2014/main" id="{8097A52E-815D-8682-2FA2-A86CAA8F5A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9D991D-4ED2-81BA-357B-35BF971E9CCB}"/>
              </a:ext>
            </a:extLst>
          </p:cNvPr>
          <p:cNvSpPr>
            <a:spLocks noGrp="1"/>
          </p:cNvSpPr>
          <p:nvPr>
            <p:ph type="sldNum" sz="quarter" idx="12"/>
          </p:nvPr>
        </p:nvSpPr>
        <p:spPr/>
        <p:txBody>
          <a:bodyPr/>
          <a:lstStyle/>
          <a:p>
            <a:fld id="{369CF7F7-9E11-40A6-A2C1-4114826360A2}" type="slidenum">
              <a:rPr lang="es-ES" smtClean="0"/>
              <a:pPr/>
              <a:t>‹Nº›</a:t>
            </a:fld>
            <a:endParaRPr lang="es-ES"/>
          </a:p>
        </p:txBody>
      </p:sp>
    </p:spTree>
    <p:extLst>
      <p:ext uri="{BB962C8B-B14F-4D97-AF65-F5344CB8AC3E}">
        <p14:creationId xmlns:p14="http://schemas.microsoft.com/office/powerpoint/2010/main" val="363904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10/9/2024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Slide Number Placeholder 5"/>
          <p:cNvSpPr txBox="1">
            <a:spLocks/>
          </p:cNvSpPr>
          <p:nvPr userDrawn="1"/>
        </p:nvSpPr>
        <p:spPr>
          <a:xfrm>
            <a:off x="11397745" y="504001"/>
            <a:ext cx="281223" cy="203845"/>
          </a:xfrm>
          <a:prstGeom prst="rect">
            <a:avLst/>
          </a:prstGeom>
        </p:spPr>
        <p:txBody>
          <a:bodyPr vert="horz" wrap="none" lIns="72000" tIns="0" rIns="7200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b="0" i="0" baseline="0" smtClean="0">
                <a:solidFill>
                  <a:schemeClr val="tx1"/>
                </a:solidFill>
                <a:latin typeface="Arial" charset="0"/>
                <a:ea typeface="Arial" charset="0"/>
                <a:cs typeface="Arial" charset="0"/>
              </a:rPr>
              <a:pPr algn="ctr"/>
              <a:t>‹Nº›</a:t>
            </a:fld>
            <a:endParaRPr lang="en-US" sz="1200" b="0" i="0" baseline="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0332009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787" r:id="rId3"/>
    <p:sldLayoutId id="2147483850" r:id="rId4"/>
    <p:sldLayoutId id="2147483851" r:id="rId5"/>
    <p:sldLayoutId id="2147483852" r:id="rId6"/>
    <p:sldLayoutId id="2147483853" r:id="rId7"/>
  </p:sldLayoutIdLst>
  <p:txStyles>
    <p:title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Hoja_de_c_lculo_de_Microsoft_Excel.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C92E7C86-0F1C-4562-62B0-744A4CFBBC32}"/>
              </a:ext>
            </a:extLst>
          </p:cNvPr>
          <p:cNvSpPr/>
          <p:nvPr/>
        </p:nvSpPr>
        <p:spPr>
          <a:xfrm>
            <a:off x="354774" y="2467215"/>
            <a:ext cx="11594595" cy="1569660"/>
          </a:xfrm>
          <a:prstGeom prst="rect">
            <a:avLst/>
          </a:prstGeom>
          <a:noFill/>
        </p:spPr>
        <p:txBody>
          <a:bodyPr wrap="square" lIns="91440" tIns="45720" rIns="91440" bIns="45720">
            <a:spAutoFit/>
          </a:bodyPr>
          <a:lstStyle/>
          <a:p>
            <a:pPr algn="ctr">
              <a:defRPr/>
            </a:pPr>
            <a:r>
              <a:rPr lang="es-ES_tradnl" sz="4800" b="1" dirty="0">
                <a:solidFill>
                  <a:schemeClr val="tx1">
                    <a:lumMod val="90000"/>
                    <a:lumOff val="10000"/>
                  </a:schemeClr>
                </a:solidFill>
                <a:latin typeface="Arial Rounded MT Bold" panose="020F0704030504030204" pitchFamily="34" charset="0"/>
              </a:rPr>
              <a:t>CAMPAÑAS INMUNIZACIÓN OCTUBRE 2024</a:t>
            </a:r>
          </a:p>
        </p:txBody>
      </p:sp>
      <p:sp>
        <p:nvSpPr>
          <p:cNvPr id="21" name="CuadroTexto 20">
            <a:extLst>
              <a:ext uri="{FF2B5EF4-FFF2-40B4-BE49-F238E27FC236}">
                <a16:creationId xmlns:a16="http://schemas.microsoft.com/office/drawing/2014/main" id="{A8EC8EC9-6135-3D98-9A1E-0FC5357AA96E}"/>
              </a:ext>
            </a:extLst>
          </p:cNvPr>
          <p:cNvSpPr txBox="1"/>
          <p:nvPr/>
        </p:nvSpPr>
        <p:spPr>
          <a:xfrm>
            <a:off x="6935056" y="5856045"/>
            <a:ext cx="5014313" cy="646331"/>
          </a:xfrm>
          <a:prstGeom prst="rect">
            <a:avLst/>
          </a:prstGeom>
          <a:noFill/>
        </p:spPr>
        <p:txBody>
          <a:bodyPr wrap="square" rtlCol="0">
            <a:spAutoFit/>
          </a:bodyPr>
          <a:lstStyle/>
          <a:p>
            <a:pPr algn="ctr"/>
            <a:r>
              <a:rPr lang="es-ES" dirty="0">
                <a:ln w="22225">
                  <a:solidFill>
                    <a:schemeClr val="accent2"/>
                  </a:solidFill>
                  <a:prstDash val="solid"/>
                </a:ln>
                <a:solidFill>
                  <a:schemeClr val="accent6">
                    <a:lumMod val="75000"/>
                  </a:schemeClr>
                </a:solidFill>
                <a:latin typeface="Calibri" panose="020F0502020204030204" pitchFamily="34" charset="0"/>
                <a:cs typeface="Calibri" panose="020F0502020204030204" pitchFamily="34" charset="0"/>
              </a:rPr>
              <a:t>Dirección General de Salud Pública</a:t>
            </a:r>
          </a:p>
          <a:p>
            <a:pPr algn="ctr"/>
            <a:r>
              <a:rPr lang="es-ES" dirty="0">
                <a:ln w="22225">
                  <a:solidFill>
                    <a:schemeClr val="accent2"/>
                  </a:solidFill>
                  <a:prstDash val="solid"/>
                </a:ln>
                <a:solidFill>
                  <a:schemeClr val="accent6">
                    <a:lumMod val="75000"/>
                  </a:schemeClr>
                </a:solidFill>
                <a:latin typeface="Calibri" panose="020F0502020204030204" pitchFamily="34" charset="0"/>
                <a:cs typeface="Calibri" panose="020F0502020204030204" pitchFamily="34" charset="0"/>
              </a:rPr>
              <a:t>2024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74" y="467410"/>
            <a:ext cx="1860630" cy="589226"/>
          </a:xfrm>
          <a:prstGeom prst="rect">
            <a:avLst/>
          </a:prstGeom>
        </p:spPr>
      </p:pic>
    </p:spTree>
    <p:extLst>
      <p:ext uri="{BB962C8B-B14F-4D97-AF65-F5344CB8AC3E}">
        <p14:creationId xmlns:p14="http://schemas.microsoft.com/office/powerpoint/2010/main" val="363579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789" y="1443841"/>
            <a:ext cx="11177250" cy="5592300"/>
          </a:xfrm>
          <a:prstGeom prst="rect">
            <a:avLst/>
          </a:prstGeom>
        </p:spPr>
        <p:txBody>
          <a:bodyPr wrap="square">
            <a:spAutoFit/>
          </a:bodyPr>
          <a:lstStyle/>
          <a:p>
            <a:r>
              <a:rPr lang="es-ES" sz="3200" b="1" dirty="0">
                <a:solidFill>
                  <a:schemeClr val="accent1"/>
                </a:solidFill>
              </a:rPr>
              <a:t>¿Quién lo recibe? </a:t>
            </a:r>
          </a:p>
          <a:p>
            <a:pPr algn="just">
              <a:lnSpc>
                <a:spcPct val="115000"/>
              </a:lnSpc>
            </a:pPr>
            <a:r>
              <a:rPr lang="es-ES" sz="2800" b="1" dirty="0">
                <a:solidFill>
                  <a:srgbClr val="000000"/>
                </a:solidFill>
                <a:latin typeface="Calibri" panose="020F0502020204030204" pitchFamily="34" charset="0"/>
              </a:rPr>
              <a:t>1</a:t>
            </a:r>
            <a:r>
              <a:rPr lang="es-ES" sz="2400" b="1" dirty="0">
                <a:solidFill>
                  <a:srgbClr val="000000"/>
                </a:solidFill>
                <a:latin typeface="Calibri" panose="020F0502020204030204" pitchFamily="34" charset="0"/>
              </a:rPr>
              <a:t>. </a:t>
            </a:r>
            <a:r>
              <a:rPr lang="es-ES_tradnl" sz="2400" b="1" dirty="0">
                <a:effectLst/>
                <a:latin typeface="Calibri" panose="020F0502020204030204" pitchFamily="34" charset="0"/>
                <a:ea typeface="Times New Roman" panose="02020603050405020304" pitchFamily="18" charset="0"/>
                <a:cs typeface="Calibri" panose="020F0502020204030204" pitchFamily="34" charset="0"/>
              </a:rPr>
              <a:t>menores de 6 meses al inicio o durante la temporada de VRS:</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marL="637540" lvl="1"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a. Niños ya nacidos al inicio de la campaña: nacidos entre el 1 abril y el 30 de septiembre de 2024.</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marL="637540" lvl="1"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b. Nacidos durante la campaña: nacidos desde el 1 de octubre hasta el 31 de marzo de 2025.</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pPr>
            <a:r>
              <a:rPr lang="es-ES_tradnl" sz="2400" b="1" dirty="0">
                <a:effectLst/>
                <a:latin typeface="Calibri" panose="020F0502020204030204" pitchFamily="34" charset="0"/>
                <a:ea typeface="Times New Roman" panose="02020603050405020304" pitchFamily="18" charset="0"/>
                <a:cs typeface="Calibri" panose="020F0502020204030204" pitchFamily="34" charset="0"/>
              </a:rPr>
              <a:t>Se priorizará la inmunización de los nacidos durante la temporada. </a:t>
            </a:r>
          </a:p>
          <a:p>
            <a:pPr algn="just">
              <a:lnSpc>
                <a:spcPct val="115000"/>
              </a:lnSpc>
            </a:pPr>
            <a:r>
              <a:rPr lang="es-ES_tradnl" sz="2400" dirty="0">
                <a:effectLst/>
                <a:latin typeface="Calibri" panose="020F0502020204030204" pitchFamily="34" charset="0"/>
                <a:ea typeface="Times New Roman" panose="02020603050405020304" pitchFamily="18" charset="0"/>
                <a:cs typeface="Calibri" panose="020F0502020204030204" pitchFamily="34" charset="0"/>
              </a:rPr>
              <a:t>Los nacidos previamente se inmunizarán lo antes posible (preferentemente en el mes de octubre).</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s-ES_tradnl" sz="2400"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Incluida toda la </a:t>
            </a:r>
            <a:r>
              <a:rPr lang="es-ES_tradnl" sz="24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población </a:t>
            </a:r>
            <a:r>
              <a:rPr lang="es-ES_tradnl" sz="2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diana por su fecha de nacimiento (entre el 1 abril de 2024 y el 31 de marzo de 2025</a:t>
            </a:r>
            <a:r>
              <a:rPr lang="es-ES_tradnl" sz="2400" dirty="0" smtClean="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aunque en la fecha concreta de vacunación ya fueran mayores de 6 meses.</a:t>
            </a:r>
            <a:endParaRPr lang="es-ES" sz="2400" dirty="0">
              <a:effectLst/>
              <a:latin typeface="Calibri" panose="020F0502020204030204" pitchFamily="34" charset="0"/>
              <a:ea typeface="Times New Roman" panose="02020603050405020304" pitchFamily="18" charset="0"/>
              <a:cs typeface="Calibri" panose="020F0502020204030204" pitchFamily="34" charset="0"/>
            </a:endParaRPr>
          </a:p>
          <a:p>
            <a:pPr lvl="1"/>
            <a:endParaRPr lang="es-ES" sz="2800" dirty="0">
              <a:solidFill>
                <a:srgbClr val="000000"/>
              </a:solidFill>
              <a:latin typeface="Calibri" panose="020F0502020204030204" pitchFamily="34" charset="0"/>
            </a:endParaRPr>
          </a:p>
        </p:txBody>
      </p:sp>
      <p:sp>
        <p:nvSpPr>
          <p:cNvPr id="3" name="Rectangle 2"/>
          <p:cNvSpPr>
            <a:spLocks noChangeArrowheads="1"/>
          </p:cNvSpPr>
          <p:nvPr/>
        </p:nvSpPr>
        <p:spPr bwMode="auto">
          <a:xfrm>
            <a:off x="1047749" y="489922"/>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Tree>
    <p:extLst>
      <p:ext uri="{BB962C8B-B14F-4D97-AF65-F5344CB8AC3E}">
        <p14:creationId xmlns:p14="http://schemas.microsoft.com/office/powerpoint/2010/main" val="14091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0266" y="1032932"/>
            <a:ext cx="11243733" cy="5821594"/>
          </a:xfrm>
          <a:prstGeom prst="rect">
            <a:avLst/>
          </a:prstGeom>
        </p:spPr>
        <p:txBody>
          <a:bodyPr wrap="square">
            <a:spAutoFit/>
          </a:bodyPr>
          <a:lstStyle/>
          <a:p>
            <a:pPr marL="457200" indent="-457200">
              <a:buAutoNum type="arabicPeriod" startAt="2"/>
            </a:pPr>
            <a:r>
              <a:rPr lang="es-ES" sz="2800" b="1" dirty="0">
                <a:solidFill>
                  <a:srgbClr val="000000"/>
                </a:solidFill>
                <a:latin typeface="Calibri" panose="020F0502020204030204" pitchFamily="34" charset="0"/>
              </a:rPr>
              <a:t>Población infantil con alto riesgo de enfermedad grave por VRS</a:t>
            </a:r>
            <a:r>
              <a:rPr lang="es-ES" sz="2800" dirty="0">
                <a:solidFill>
                  <a:srgbClr val="000000"/>
                </a:solidFill>
                <a:latin typeface="Calibri" panose="020F0502020204030204" pitchFamily="34" charset="0"/>
              </a:rPr>
              <a:t>: </a:t>
            </a:r>
          </a:p>
          <a:p>
            <a:pPr algn="just">
              <a:lnSpc>
                <a:spcPct val="150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1.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Prematuros</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de menos de 35 semanas,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antes de cumplir 12 meses</a:t>
            </a:r>
            <a:r>
              <a:rPr lang="es-ES_tradnl" sz="22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200" strike="sng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2. Población infantil con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alto riesgo de enfermedad</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grave por VRS, entre los que se incluyen:</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a. Pacientes con cardiopatías congénitas con afectación hemodinámica significativa</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b. Pacientes con displasia broncopulmonar.</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 Cirugía cardíaca con bypass cardiopulmonar (se incorpora esta temporada).</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d. Pacientes con otras patologías de base que suponen un gran riesgo para padecer bronquiolitis grave, como son: inmunodepresión, errores congénitos del metabolismo, enfermedades neuromusculares, </a:t>
            </a:r>
            <a:r>
              <a:rPr lang="es-ES_tradnl" sz="2200" dirty="0" err="1">
                <a:effectLst/>
                <a:latin typeface="Calibri" panose="020F0502020204030204" pitchFamily="34" charset="0"/>
                <a:ea typeface="Times New Roman" panose="02020603050405020304" pitchFamily="18" charset="0"/>
                <a:cs typeface="Calibri" panose="020F0502020204030204" pitchFamily="34" charset="0"/>
              </a:rPr>
              <a:t>enf</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pulmonares graves, síndromes genéticos con problemas respiratorios relevantes, síndrome de Down, fibrosis quística y aquellos niños en cuidados paliativos.</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endParaRPr lang="es-ES_tradnl" sz="2200" dirty="0">
              <a:effectLst/>
              <a:latin typeface="Calibri" panose="020F0502020204030204" pitchFamily="34" charset="0"/>
              <a:ea typeface="Times New Roman" panose="02020603050405020304" pitchFamily="18" charset="0"/>
              <a:cs typeface="Calibri" panose="020F0502020204030204" pitchFamily="34" charset="0"/>
            </a:endParaRPr>
          </a:p>
          <a:p>
            <a:pPr marL="180340" algn="just">
              <a:lnSpc>
                <a:spcPct val="115000"/>
              </a:lnSpc>
            </a:pPr>
            <a:r>
              <a:rPr lang="es-ES_tradnl" sz="2200" dirty="0">
                <a:effectLst/>
                <a:latin typeface="Calibri" panose="020F0502020204030204" pitchFamily="34" charset="0"/>
                <a:ea typeface="Times New Roman" panose="02020603050405020304" pitchFamily="18" charset="0"/>
                <a:cs typeface="Calibri" panose="020F0502020204030204" pitchFamily="34" charset="0"/>
              </a:rPr>
              <a:t>En estos pacientes con condiciones de riesgo se administrará </a:t>
            </a:r>
            <a:r>
              <a:rPr lang="es-ES_tradnl" sz="2200" b="1" dirty="0">
                <a:effectLst/>
                <a:latin typeface="Calibri" panose="020F0502020204030204" pitchFamily="34" charset="0"/>
                <a:ea typeface="Times New Roman" panose="02020603050405020304" pitchFamily="18" charset="0"/>
                <a:cs typeface="Calibri" panose="020F0502020204030204" pitchFamily="34" charset="0"/>
              </a:rPr>
              <a:t>antes de cumplir los 24 meses</a:t>
            </a:r>
            <a:r>
              <a:rPr lang="es-ES_tradnl" sz="2200" dirty="0">
                <a:effectLst/>
                <a:latin typeface="Calibri" panose="020F0502020204030204" pitchFamily="34" charset="0"/>
                <a:ea typeface="Times New Roman" panose="02020603050405020304" pitchFamily="18" charset="0"/>
                <a:cs typeface="Calibri" panose="020F0502020204030204" pitchFamily="34" charset="0"/>
              </a:rPr>
              <a:t> de edad.</a:t>
            </a:r>
            <a:endParaRPr lang="es-ES"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279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7749" y="130326"/>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
        <p:nvSpPr>
          <p:cNvPr id="3" name="Rectángulo 2"/>
          <p:cNvSpPr/>
          <p:nvPr/>
        </p:nvSpPr>
        <p:spPr>
          <a:xfrm>
            <a:off x="541867" y="899310"/>
            <a:ext cx="11023600" cy="6555641"/>
          </a:xfrm>
          <a:prstGeom prst="rect">
            <a:avLst/>
          </a:prstGeom>
        </p:spPr>
        <p:txBody>
          <a:bodyPr wrap="square">
            <a:spAutoFit/>
          </a:bodyPr>
          <a:lstStyle/>
          <a:p>
            <a:pPr>
              <a:spcBef>
                <a:spcPts val="600"/>
              </a:spcBef>
              <a:spcAft>
                <a:spcPts val="600"/>
              </a:spcAft>
            </a:pPr>
            <a:r>
              <a:rPr lang="es-ES" sz="2600" b="1" dirty="0"/>
              <a:t> </a:t>
            </a:r>
            <a:r>
              <a:rPr lang="es-ES" sz="2800" b="1" dirty="0">
                <a:solidFill>
                  <a:schemeClr val="accent1"/>
                </a:solidFill>
              </a:rPr>
              <a:t>¿Cómo y dónde?</a:t>
            </a:r>
          </a:p>
          <a:p>
            <a:pPr marL="914400" lvl="1" indent="-457200">
              <a:spcBef>
                <a:spcPts val="600"/>
              </a:spcBef>
              <a:spcAft>
                <a:spcPts val="600"/>
              </a:spcAft>
              <a:buFont typeface="Arial" panose="020B0604020202020204" pitchFamily="34" charset="0"/>
              <a:buChar char="•"/>
            </a:pPr>
            <a:r>
              <a:rPr lang="es-ES" sz="2800" b="1" dirty="0">
                <a:solidFill>
                  <a:srgbClr val="000000"/>
                </a:solidFill>
                <a:latin typeface="Calibri" panose="020F0502020204030204" pitchFamily="34" charset="0"/>
              </a:rPr>
              <a:t>M</a:t>
            </a:r>
            <a:r>
              <a:rPr lang="es-ES" sz="2800" b="1" dirty="0" smtClean="0">
                <a:solidFill>
                  <a:srgbClr val="000000"/>
                </a:solidFill>
                <a:latin typeface="Calibri" panose="020F0502020204030204" pitchFamily="34" charset="0"/>
              </a:rPr>
              <a:t>enores </a:t>
            </a:r>
            <a:r>
              <a:rPr lang="es-ES" sz="2800" b="1" dirty="0">
                <a:solidFill>
                  <a:srgbClr val="000000"/>
                </a:solidFill>
                <a:latin typeface="Calibri" panose="020F0502020204030204" pitchFamily="34" charset="0"/>
              </a:rPr>
              <a:t>de 6 meses</a:t>
            </a:r>
            <a:r>
              <a:rPr lang="es-ES" sz="2800" dirty="0">
                <a:solidFill>
                  <a:srgbClr val="000000"/>
                </a:solidFill>
                <a:latin typeface="Calibri" panose="020F0502020204030204" pitchFamily="34" charset="0"/>
              </a:rPr>
              <a:t> nacidos a partir del 1 abril de 2024 y hasta el 30 de septiembre</a:t>
            </a:r>
            <a:r>
              <a:rPr lang="es-ES" sz="2800" dirty="0">
                <a:latin typeface="Calibri" panose="020F0502020204030204" pitchFamily="34" charset="0"/>
              </a:rPr>
              <a:t>. En su centro de </a:t>
            </a:r>
            <a:r>
              <a:rPr lang="es-ES" sz="2800" dirty="0" smtClean="0">
                <a:latin typeface="Calibri" panose="020F0502020204030204" pitchFamily="34" charset="0"/>
              </a:rPr>
              <a:t>salud, mediante captación </a:t>
            </a:r>
            <a:r>
              <a:rPr lang="es-ES" sz="2800" dirty="0">
                <a:latin typeface="Calibri" panose="020F0502020204030204" pitchFamily="34" charset="0"/>
              </a:rPr>
              <a:t>activa</a:t>
            </a:r>
          </a:p>
          <a:p>
            <a:pPr marL="914400" lvl="1" indent="-457200">
              <a:spcBef>
                <a:spcPts val="600"/>
              </a:spcBef>
              <a:spcAft>
                <a:spcPts val="600"/>
              </a:spcAft>
              <a:buFont typeface="Arial" panose="020B0604020202020204" pitchFamily="34" charset="0"/>
              <a:buChar char="•"/>
            </a:pPr>
            <a:endParaRPr lang="es-ES" sz="1000" dirty="0" smtClean="0">
              <a:latin typeface="Calibri" panose="020F0502020204030204" pitchFamily="34" charset="0"/>
            </a:endParaRPr>
          </a:p>
          <a:p>
            <a:pPr marL="914400" lvl="1" indent="-457200">
              <a:spcBef>
                <a:spcPts val="600"/>
              </a:spcBef>
              <a:spcAft>
                <a:spcPts val="600"/>
              </a:spcAft>
              <a:buFont typeface="Arial" panose="020B0604020202020204" pitchFamily="34" charset="0"/>
              <a:buChar char="•"/>
            </a:pPr>
            <a:r>
              <a:rPr lang="es-ES" sz="2800" dirty="0" smtClean="0">
                <a:latin typeface="Calibri" panose="020F0502020204030204" pitchFamily="34" charset="0"/>
              </a:rPr>
              <a:t>Nacidos </a:t>
            </a:r>
            <a:r>
              <a:rPr lang="es-ES" sz="2800" b="1" dirty="0">
                <a:latin typeface="Calibri" panose="020F0502020204030204" pitchFamily="34" charset="0"/>
              </a:rPr>
              <a:t>durante la temporada </a:t>
            </a:r>
            <a:r>
              <a:rPr lang="es-ES" sz="2800" dirty="0">
                <a:latin typeface="Calibri" panose="020F0502020204030204" pitchFamily="34" charset="0"/>
              </a:rPr>
              <a:t>(a partir del 1 octubre de 2024 y hasta el 31 de marzo de 2025). En el centro hospitalario al nacimiento</a:t>
            </a:r>
          </a:p>
          <a:p>
            <a:pPr marL="914400" lvl="1" indent="-457200">
              <a:spcBef>
                <a:spcPts val="600"/>
              </a:spcBef>
              <a:spcAft>
                <a:spcPts val="600"/>
              </a:spcAft>
              <a:buFont typeface="Arial" panose="020B0604020202020204" pitchFamily="34" charset="0"/>
              <a:buChar char="•"/>
            </a:pPr>
            <a:endParaRPr lang="es-ES" sz="1000" b="1" dirty="0" smtClean="0">
              <a:solidFill>
                <a:srgbClr val="000000"/>
              </a:solidFill>
              <a:latin typeface="Calibri" panose="020F0502020204030204" pitchFamily="34" charset="0"/>
            </a:endParaRPr>
          </a:p>
          <a:p>
            <a:pPr marL="914400" lvl="1" indent="-457200">
              <a:spcBef>
                <a:spcPts val="600"/>
              </a:spcBef>
              <a:spcAft>
                <a:spcPts val="600"/>
              </a:spcAft>
              <a:buFont typeface="Arial" panose="020B0604020202020204" pitchFamily="34" charset="0"/>
              <a:buChar char="•"/>
            </a:pPr>
            <a:r>
              <a:rPr lang="es-ES" sz="2800" b="1" dirty="0" smtClean="0">
                <a:solidFill>
                  <a:srgbClr val="000000"/>
                </a:solidFill>
                <a:latin typeface="Calibri" panose="020F0502020204030204" pitchFamily="34" charset="0"/>
              </a:rPr>
              <a:t>Niños </a:t>
            </a:r>
            <a:r>
              <a:rPr lang="es-ES" sz="2800" b="1" dirty="0">
                <a:solidFill>
                  <a:srgbClr val="000000"/>
                </a:solidFill>
                <a:latin typeface="Calibri" panose="020F0502020204030204" pitchFamily="34" charset="0"/>
              </a:rPr>
              <a:t>con factores de riesgo. </a:t>
            </a:r>
            <a:r>
              <a:rPr lang="es-ES" sz="2800" dirty="0">
                <a:solidFill>
                  <a:srgbClr val="000000"/>
                </a:solidFill>
                <a:latin typeface="Calibri" panose="020F0502020204030204" pitchFamily="34" charset="0"/>
              </a:rPr>
              <a:t>En centro </a:t>
            </a:r>
            <a:r>
              <a:rPr lang="es-ES" sz="2800" dirty="0" smtClean="0">
                <a:solidFill>
                  <a:srgbClr val="000000"/>
                </a:solidFill>
                <a:latin typeface="Calibri" panose="020F0502020204030204" pitchFamily="34" charset="0"/>
              </a:rPr>
              <a:t>hospitalario, mediante captación activa</a:t>
            </a:r>
          </a:p>
          <a:p>
            <a:pPr lvl="1">
              <a:spcBef>
                <a:spcPts val="600"/>
              </a:spcBef>
              <a:spcAft>
                <a:spcPts val="600"/>
              </a:spcAft>
            </a:pPr>
            <a:r>
              <a:rPr lang="es-ES" sz="2800" b="1" dirty="0">
                <a:solidFill>
                  <a:schemeClr val="accent1"/>
                </a:solidFill>
              </a:rPr>
              <a:t>¿Cuándo?</a:t>
            </a:r>
          </a:p>
          <a:p>
            <a:pPr lvl="1">
              <a:spcBef>
                <a:spcPts val="600"/>
              </a:spcBef>
              <a:spcAft>
                <a:spcPts val="600"/>
              </a:spcAft>
            </a:pPr>
            <a:r>
              <a:rPr lang="es-ES" sz="2800" dirty="0" smtClean="0">
                <a:solidFill>
                  <a:srgbClr val="000000"/>
                </a:solidFill>
                <a:latin typeface="Calibri" panose="020F0502020204030204" pitchFamily="34" charset="0"/>
              </a:rPr>
              <a:t>La inmunización ha </a:t>
            </a:r>
            <a:r>
              <a:rPr lang="es-ES" sz="2800" b="1" dirty="0" smtClean="0">
                <a:solidFill>
                  <a:srgbClr val="000000"/>
                </a:solidFill>
                <a:latin typeface="Calibri" panose="020F0502020204030204" pitchFamily="34" charset="0"/>
              </a:rPr>
              <a:t>comenzado el 1 de octubre</a:t>
            </a:r>
            <a:endParaRPr lang="es-ES" sz="2800" b="1" dirty="0">
              <a:solidFill>
                <a:srgbClr val="000000"/>
              </a:solidFill>
              <a:latin typeface="Calibri" panose="020F0502020204030204" pitchFamily="34" charset="0"/>
            </a:endParaRPr>
          </a:p>
          <a:p>
            <a:pPr lvl="1">
              <a:spcBef>
                <a:spcPts val="600"/>
              </a:spcBef>
              <a:spcAft>
                <a:spcPts val="600"/>
              </a:spcAft>
            </a:pPr>
            <a:r>
              <a:rPr lang="es-ES" sz="2000" dirty="0"/>
              <a:t/>
            </a:r>
            <a:br>
              <a:rPr lang="es-ES" sz="2000" dirty="0"/>
            </a:br>
            <a:endParaRPr lang="es-ES" sz="2000" dirty="0"/>
          </a:p>
        </p:txBody>
      </p:sp>
    </p:spTree>
    <p:extLst>
      <p:ext uri="{BB962C8B-B14F-4D97-AF65-F5344CB8AC3E}">
        <p14:creationId xmlns:p14="http://schemas.microsoft.com/office/powerpoint/2010/main" val="233528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7749" y="489922"/>
            <a:ext cx="10517718" cy="953919"/>
          </a:xfrm>
          <a:prstGeom prst="rect">
            <a:avLst/>
          </a:prstGeom>
          <a:noFill/>
          <a:ln w="9525">
            <a:noFill/>
            <a:miter lim="800000"/>
            <a:headEnd/>
            <a:tailEnd/>
          </a:ln>
        </p:spPr>
        <p:txBody>
          <a:bodyPr anchor="ctr"/>
          <a:lstStyle/>
          <a:p>
            <a:pPr algn="ctr" eaLnBrk="0" hangingPunct="0"/>
            <a:r>
              <a:rPr lang="es-ES" sz="2800" b="1" dirty="0">
                <a:solidFill>
                  <a:schemeClr val="accent1"/>
                </a:solidFill>
              </a:rPr>
              <a:t> </a:t>
            </a:r>
            <a:r>
              <a:rPr lang="es-ES" sz="3600" b="1" dirty="0">
                <a:solidFill>
                  <a:schemeClr val="accent1"/>
                </a:solidFill>
              </a:rPr>
              <a:t>Principales características campaña VRS 24-25</a:t>
            </a:r>
            <a:endParaRPr lang="es-ES" sz="3600" b="1" dirty="0">
              <a:solidFill>
                <a:schemeClr val="accent3"/>
              </a:solidFill>
            </a:endParaRPr>
          </a:p>
        </p:txBody>
      </p:sp>
      <p:sp>
        <p:nvSpPr>
          <p:cNvPr id="3" name="Rectángulo 2"/>
          <p:cNvSpPr/>
          <p:nvPr/>
        </p:nvSpPr>
        <p:spPr>
          <a:xfrm>
            <a:off x="541867" y="1430357"/>
            <a:ext cx="11023600" cy="5416868"/>
          </a:xfrm>
          <a:prstGeom prst="rect">
            <a:avLst/>
          </a:prstGeom>
        </p:spPr>
        <p:txBody>
          <a:bodyPr wrap="square">
            <a:spAutoFit/>
          </a:bodyPr>
          <a:lstStyle/>
          <a:p>
            <a:pPr>
              <a:spcBef>
                <a:spcPts val="600"/>
              </a:spcBef>
              <a:spcAft>
                <a:spcPts val="600"/>
              </a:spcAft>
            </a:pPr>
            <a:r>
              <a:rPr lang="es-ES" sz="3200" b="1" dirty="0">
                <a:solidFill>
                  <a:schemeClr val="accent1"/>
                </a:solidFill>
              </a:rPr>
              <a:t>¿Cuándo?</a:t>
            </a:r>
          </a:p>
          <a:p>
            <a:pPr>
              <a:spcBef>
                <a:spcPts val="600"/>
              </a:spcBef>
              <a:spcAft>
                <a:spcPts val="600"/>
              </a:spcAft>
            </a:pPr>
            <a:r>
              <a:rPr lang="es-ES" sz="2400" b="1" dirty="0">
                <a:latin typeface="Calibri" panose="020F0502020204030204" pitchFamily="34" charset="0"/>
                <a:cs typeface="Calibri" panose="020F0502020204030204" pitchFamily="34" charset="0"/>
              </a:rPr>
              <a:t>Llegada de </a:t>
            </a:r>
            <a:r>
              <a:rPr lang="es-ES" sz="2400" b="1" dirty="0" err="1">
                <a:latin typeface="Calibri" panose="020F0502020204030204" pitchFamily="34" charset="0"/>
                <a:cs typeface="Calibri" panose="020F0502020204030204" pitchFamily="34" charset="0"/>
              </a:rPr>
              <a:t>Beyfortus</a:t>
            </a:r>
            <a:r>
              <a:rPr lang="es-ES" sz="2400" dirty="0">
                <a:latin typeface="Calibri" panose="020F0502020204030204" pitchFamily="34" charset="0"/>
                <a:cs typeface="Calibri" panose="020F0502020204030204" pitchFamily="34" charset="0"/>
              </a:rPr>
              <a:t>: días </a:t>
            </a:r>
            <a:r>
              <a:rPr lang="es-ES" sz="2400" b="1" dirty="0">
                <a:latin typeface="Calibri" panose="020F0502020204030204" pitchFamily="34" charset="0"/>
                <a:cs typeface="Calibri" panose="020F0502020204030204" pitchFamily="34" charset="0"/>
              </a:rPr>
              <a:t>26-28 de septiembre </a:t>
            </a:r>
            <a:r>
              <a:rPr lang="es-ES" sz="2400" dirty="0">
                <a:latin typeface="Calibri" panose="020F0502020204030204" pitchFamily="34" charset="0"/>
                <a:cs typeface="Calibri" panose="020F0502020204030204" pitchFamily="34" charset="0"/>
              </a:rPr>
              <a:t>en centros de salud, hospitalarios y Subdirecciones Provinciales de Salud Pública. (Centros privados distribución desde Subdirecciones provinciales)</a:t>
            </a:r>
          </a:p>
          <a:p>
            <a:pPr>
              <a:spcBef>
                <a:spcPts val="600"/>
              </a:spcBef>
              <a:spcAft>
                <a:spcPts val="600"/>
              </a:spcAft>
            </a:pPr>
            <a:r>
              <a:rPr lang="es-ES" sz="2400" dirty="0">
                <a:latin typeface="Calibri" panose="020F0502020204030204" pitchFamily="34" charset="0"/>
                <a:cs typeface="Calibri" panose="020F0502020204030204" pitchFamily="34" charset="0"/>
              </a:rPr>
              <a:t>Presentación 50mg para &lt; 5kg y 100mg para ≥5kg </a:t>
            </a:r>
            <a:r>
              <a:rPr lang="es-ES" sz="2400" dirty="0">
                <a:solidFill>
                  <a:srgbClr val="0070C0"/>
                </a:solidFill>
                <a:latin typeface="Calibri" panose="020F0502020204030204" pitchFamily="34" charset="0"/>
                <a:cs typeface="Calibri" panose="020F0502020204030204" pitchFamily="34" charset="0"/>
              </a:rPr>
              <a:t>si es primera dosis. Si es segunda dosis se seguirá la posología recomendada</a:t>
            </a:r>
          </a:p>
          <a:p>
            <a:pPr algn="ctr">
              <a:spcBef>
                <a:spcPts val="1200"/>
              </a:spcBef>
              <a:spcAft>
                <a:spcPts val="1200"/>
              </a:spcAft>
            </a:pPr>
            <a:r>
              <a:rPr lang="es-ES" sz="2400" b="1" dirty="0">
                <a:latin typeface="Calibri" panose="020F0502020204030204" pitchFamily="34" charset="0"/>
                <a:cs typeface="Calibri" panose="020F0502020204030204" pitchFamily="34" charset="0"/>
              </a:rPr>
              <a:t>INICIO INMUNIZACIÓN 1 DE OCTUBRE</a:t>
            </a:r>
          </a:p>
          <a:p>
            <a:pPr>
              <a:spcBef>
                <a:spcPts val="600"/>
              </a:spcBef>
              <a:spcAft>
                <a:spcPts val="600"/>
              </a:spcAft>
            </a:pPr>
            <a:r>
              <a:rPr lang="es-ES" sz="3200" b="1" dirty="0">
                <a:solidFill>
                  <a:schemeClr val="accent1"/>
                </a:solidFill>
              </a:rPr>
              <a:t>¿Cómo se registra?</a:t>
            </a:r>
          </a:p>
          <a:p>
            <a:pPr>
              <a:spcBef>
                <a:spcPts val="600"/>
              </a:spcBef>
              <a:spcAft>
                <a:spcPts val="600"/>
              </a:spcAft>
            </a:pPr>
            <a:r>
              <a:rPr lang="es-ES" sz="2400" dirty="0">
                <a:latin typeface="Calibri" panose="020F0502020204030204" pitchFamily="34" charset="0"/>
                <a:cs typeface="Calibri" panose="020F0502020204030204" pitchFamily="34" charset="0"/>
              </a:rPr>
              <a:t>Sistema sanitario público: Historia clínica electrónica y OMI-AP</a:t>
            </a:r>
          </a:p>
          <a:p>
            <a:pPr>
              <a:spcBef>
                <a:spcPts val="600"/>
              </a:spcBef>
              <a:spcAft>
                <a:spcPts val="600"/>
              </a:spcAft>
            </a:pPr>
            <a:r>
              <a:rPr lang="es-ES" sz="2400" dirty="0">
                <a:latin typeface="Calibri" panose="020F0502020204030204" pitchFamily="34" charset="0"/>
                <a:cs typeface="Calibri" panose="020F0502020204030204" pitchFamily="34" charset="0"/>
              </a:rPr>
              <a:t>Sistema sanitario privado:  aplicativo web</a:t>
            </a:r>
            <a:r>
              <a:rPr lang="es-ES" sz="2000" dirty="0"/>
              <a:t/>
            </a:r>
            <a:br>
              <a:rPr lang="es-ES" sz="2000" dirty="0"/>
            </a:br>
            <a:endParaRPr lang="es-ES" sz="2000" dirty="0"/>
          </a:p>
        </p:txBody>
      </p:sp>
    </p:spTree>
    <p:extLst>
      <p:ext uri="{BB962C8B-B14F-4D97-AF65-F5344CB8AC3E}">
        <p14:creationId xmlns:p14="http://schemas.microsoft.com/office/powerpoint/2010/main" val="38390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09191" y="371679"/>
            <a:ext cx="6143402" cy="738664"/>
          </a:xfrm>
          <a:prstGeom prst="rect">
            <a:avLst/>
          </a:prstGeom>
          <a:noFill/>
        </p:spPr>
        <p:txBody>
          <a:bodyPr wrap="square" rtlCol="0">
            <a:spAutoFit/>
          </a:bodyPr>
          <a:lstStyle/>
          <a:p>
            <a:pPr>
              <a:lnSpc>
                <a:spcPct val="150000"/>
              </a:lnSpc>
            </a:pPr>
            <a:r>
              <a:rPr lang="es-ES_tradnl" sz="2800" b="1" dirty="0">
                <a:solidFill>
                  <a:schemeClr val="accent1"/>
                </a:solidFill>
              </a:rPr>
              <a:t>Materiales gráficos</a:t>
            </a:r>
          </a:p>
        </p:txBody>
      </p:sp>
      <p:pic>
        <p:nvPicPr>
          <p:cNvPr id="2" name="Imagen 1"/>
          <p:cNvPicPr>
            <a:picLocks noChangeAspect="1"/>
          </p:cNvPicPr>
          <p:nvPr/>
        </p:nvPicPr>
        <p:blipFill>
          <a:blip r:embed="rId3"/>
          <a:stretch>
            <a:fillRect/>
          </a:stretch>
        </p:blipFill>
        <p:spPr>
          <a:xfrm>
            <a:off x="2253344" y="1227769"/>
            <a:ext cx="7478486" cy="5300036"/>
          </a:xfrm>
          <a:prstGeom prst="rect">
            <a:avLst/>
          </a:prstGeom>
        </p:spPr>
      </p:pic>
    </p:spTree>
    <p:extLst>
      <p:ext uri="{BB962C8B-B14F-4D97-AF65-F5344CB8AC3E}">
        <p14:creationId xmlns:p14="http://schemas.microsoft.com/office/powerpoint/2010/main" val="5778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7413" y="1714501"/>
            <a:ext cx="7843837" cy="3416320"/>
          </a:xfrm>
          <a:prstGeom prst="rect">
            <a:avLst/>
          </a:prstGeom>
        </p:spPr>
        <p:txBody>
          <a:bodyPr wrap="square">
            <a:spAutoFit/>
          </a:bodyPr>
          <a:lstStyle/>
          <a:p>
            <a:pPr algn="ctr" eaLnBrk="0" hangingPunct="0"/>
            <a:r>
              <a:rPr lang="es-ES" sz="7200" b="1" dirty="0">
                <a:solidFill>
                  <a:srgbClr val="C00000"/>
                </a:solidFill>
              </a:rPr>
              <a:t>Vacunación frente a GRIPE/COVID</a:t>
            </a:r>
          </a:p>
        </p:txBody>
      </p:sp>
    </p:spTree>
    <p:extLst>
      <p:ext uri="{BB962C8B-B14F-4D97-AF65-F5344CB8AC3E}">
        <p14:creationId xmlns:p14="http://schemas.microsoft.com/office/powerpoint/2010/main" val="23990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10;&#10;Descripción generada automáticamente">
            <a:extLst>
              <a:ext uri="{FF2B5EF4-FFF2-40B4-BE49-F238E27FC236}">
                <a16:creationId xmlns:a16="http://schemas.microsoft.com/office/drawing/2014/main" id="{477B0F10-B40E-CD16-DC67-31D596763751}"/>
              </a:ext>
            </a:extLst>
          </p:cNvPr>
          <p:cNvPicPr>
            <a:picLocks noChangeAspect="1"/>
          </p:cNvPicPr>
          <p:nvPr/>
        </p:nvPicPr>
        <p:blipFill>
          <a:blip r:embed="rId3"/>
          <a:stretch>
            <a:fillRect/>
          </a:stretch>
        </p:blipFill>
        <p:spPr>
          <a:xfrm>
            <a:off x="1092200" y="296990"/>
            <a:ext cx="10185400" cy="6264020"/>
          </a:xfrm>
          <a:prstGeom prst="rect">
            <a:avLst/>
          </a:prstGeom>
          <a:noFill/>
        </p:spPr>
      </p:pic>
    </p:spTree>
    <p:extLst>
      <p:ext uri="{BB962C8B-B14F-4D97-AF65-F5344CB8AC3E}">
        <p14:creationId xmlns:p14="http://schemas.microsoft.com/office/powerpoint/2010/main" val="157827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CB201A-A12A-AC93-A798-2E98BD742D69}"/>
              </a:ext>
            </a:extLst>
          </p:cNvPr>
          <p:cNvSpPr txBox="1"/>
          <p:nvPr/>
        </p:nvSpPr>
        <p:spPr>
          <a:xfrm>
            <a:off x="644235" y="6038326"/>
            <a:ext cx="9247909" cy="369332"/>
          </a:xfrm>
          <a:prstGeom prst="rect">
            <a:avLst/>
          </a:prstGeom>
          <a:noFill/>
        </p:spPr>
        <p:txBody>
          <a:bodyPr wrap="square">
            <a:spAutoFit/>
          </a:bodyPr>
          <a:lstStyle/>
          <a:p>
            <a:r>
              <a:rPr lang="es-ES" altLang="es-ES" sz="1800" i="1" dirty="0"/>
              <a:t>Fuente: . OMI AP. Elaboración Sección de Vigilancia Epidemiológica. Aragón  </a:t>
            </a:r>
          </a:p>
        </p:txBody>
      </p:sp>
      <p:pic>
        <p:nvPicPr>
          <p:cNvPr id="6" name="Imagen 5">
            <a:extLst>
              <a:ext uri="{FF2B5EF4-FFF2-40B4-BE49-F238E27FC236}">
                <a16:creationId xmlns:a16="http://schemas.microsoft.com/office/drawing/2014/main" id="{5A184C9C-8C2B-3E1D-C0B7-BA0F55C12FFF}"/>
              </a:ext>
            </a:extLst>
          </p:cNvPr>
          <p:cNvPicPr>
            <a:picLocks noChangeAspect="1"/>
          </p:cNvPicPr>
          <p:nvPr/>
        </p:nvPicPr>
        <p:blipFill>
          <a:blip r:embed="rId3"/>
          <a:stretch>
            <a:fillRect/>
          </a:stretch>
        </p:blipFill>
        <p:spPr>
          <a:xfrm>
            <a:off x="1133475" y="812166"/>
            <a:ext cx="10788894" cy="4845684"/>
          </a:xfrm>
          <a:prstGeom prst="rect">
            <a:avLst/>
          </a:prstGeom>
        </p:spPr>
      </p:pic>
    </p:spTree>
    <p:extLst>
      <p:ext uri="{BB962C8B-B14F-4D97-AF65-F5344CB8AC3E}">
        <p14:creationId xmlns:p14="http://schemas.microsoft.com/office/powerpoint/2010/main" val="406504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ECF245-5D64-CD0A-6638-1E34B046A3E1}"/>
              </a:ext>
            </a:extLst>
          </p:cNvPr>
          <p:cNvPicPr>
            <a:picLocks noChangeAspect="1"/>
          </p:cNvPicPr>
          <p:nvPr/>
        </p:nvPicPr>
        <p:blipFill>
          <a:blip r:embed="rId3"/>
          <a:stretch>
            <a:fillRect/>
          </a:stretch>
        </p:blipFill>
        <p:spPr>
          <a:xfrm>
            <a:off x="1730627" y="0"/>
            <a:ext cx="8730745" cy="6858000"/>
          </a:xfrm>
          <a:prstGeom prst="rect">
            <a:avLst/>
          </a:prstGeom>
        </p:spPr>
      </p:pic>
    </p:spTree>
    <p:extLst>
      <p:ext uri="{BB962C8B-B14F-4D97-AF65-F5344CB8AC3E}">
        <p14:creationId xmlns:p14="http://schemas.microsoft.com/office/powerpoint/2010/main" val="96578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CB201A-A12A-AC93-A798-2E98BD742D69}"/>
              </a:ext>
            </a:extLst>
          </p:cNvPr>
          <p:cNvSpPr txBox="1"/>
          <p:nvPr/>
        </p:nvSpPr>
        <p:spPr>
          <a:xfrm>
            <a:off x="644235" y="6038326"/>
            <a:ext cx="9247909" cy="369332"/>
          </a:xfrm>
          <a:prstGeom prst="rect">
            <a:avLst/>
          </a:prstGeom>
          <a:noFill/>
        </p:spPr>
        <p:txBody>
          <a:bodyPr wrap="square">
            <a:spAutoFit/>
          </a:bodyPr>
          <a:lstStyle/>
          <a:p>
            <a:r>
              <a:rPr lang="es-ES" altLang="es-ES" sz="1800" i="1" dirty="0"/>
              <a:t>Fuente: . OMI AP. Elaboración Sección de Vigilancia Epidemiológica. Aragón  </a:t>
            </a:r>
          </a:p>
        </p:txBody>
      </p:sp>
      <p:graphicFrame>
        <p:nvGraphicFramePr>
          <p:cNvPr id="6" name="Objeto 5">
            <a:extLst>
              <a:ext uri="{FF2B5EF4-FFF2-40B4-BE49-F238E27FC236}">
                <a16:creationId xmlns:a16="http://schemas.microsoft.com/office/drawing/2014/main" id="{050EDD27-2865-C60F-EBC5-3F6154C46ABF}"/>
              </a:ext>
            </a:extLst>
          </p:cNvPr>
          <p:cNvGraphicFramePr>
            <a:graphicFrameLocks noChangeAspect="1"/>
          </p:cNvGraphicFramePr>
          <p:nvPr>
            <p:extLst>
              <p:ext uri="{D42A27DB-BD31-4B8C-83A1-F6EECF244321}">
                <p14:modId xmlns:p14="http://schemas.microsoft.com/office/powerpoint/2010/main" val="2412000673"/>
              </p:ext>
            </p:extLst>
          </p:nvPr>
        </p:nvGraphicFramePr>
        <p:xfrm>
          <a:off x="1478496" y="347664"/>
          <a:ext cx="8107293" cy="5566246"/>
        </p:xfrm>
        <a:graphic>
          <a:graphicData uri="http://schemas.openxmlformats.org/presentationml/2006/ole">
            <mc:AlternateContent xmlns:mc="http://schemas.openxmlformats.org/markup-compatibility/2006">
              <mc:Choice xmlns:v="urn:schemas-microsoft-com:vml" Requires="v">
                <p:oleObj spid="_x0000_s2053" name="Worksheet" r:id="rId4" imgW="8391435" imgH="6162490" progId="Excel.Sheet.12">
                  <p:embed/>
                </p:oleObj>
              </mc:Choice>
              <mc:Fallback>
                <p:oleObj name="Worksheet" r:id="rId4" imgW="8391435" imgH="6162490" progId="Excel.Sheet.12">
                  <p:embed/>
                  <p:pic>
                    <p:nvPicPr>
                      <p:cNvPr id="2" name="Objeto 1">
                        <a:extLst>
                          <a:ext uri="{FF2B5EF4-FFF2-40B4-BE49-F238E27FC236}">
                            <a16:creationId xmlns:a16="http://schemas.microsoft.com/office/drawing/2014/main" id="{050EDD27-2865-C60F-EBC5-3F6154C46ABF}"/>
                          </a:ext>
                        </a:extLst>
                      </p:cNvPr>
                      <p:cNvPicPr/>
                      <p:nvPr/>
                    </p:nvPicPr>
                    <p:blipFill>
                      <a:blip r:embed="rId5"/>
                      <a:stretch>
                        <a:fillRect/>
                      </a:stretch>
                    </p:blipFill>
                    <p:spPr>
                      <a:xfrm>
                        <a:off x="1478496" y="347664"/>
                        <a:ext cx="8107293" cy="5566246"/>
                      </a:xfrm>
                      <a:prstGeom prst="rect">
                        <a:avLst/>
                      </a:prstGeom>
                    </p:spPr>
                  </p:pic>
                </p:oleObj>
              </mc:Fallback>
            </mc:AlternateContent>
          </a:graphicData>
        </a:graphic>
      </p:graphicFrame>
    </p:spTree>
    <p:extLst>
      <p:ext uri="{BB962C8B-B14F-4D97-AF65-F5344CB8AC3E}">
        <p14:creationId xmlns:p14="http://schemas.microsoft.com/office/powerpoint/2010/main" val="34938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1541557" y="2148424"/>
            <a:ext cx="8753149" cy="1446550"/>
          </a:xfrm>
          <a:prstGeom prst="rect">
            <a:avLst/>
          </a:prstGeom>
          <a:noFill/>
        </p:spPr>
        <p:txBody>
          <a:bodyPr wrap="square">
            <a:spAutoFit/>
          </a:bodyPr>
          <a:lstStyle/>
          <a:p>
            <a:pPr algn="ctr" eaLnBrk="0" hangingPunct="0"/>
            <a:r>
              <a:rPr lang="es-ES" sz="4400" b="1" dirty="0" smtClean="0">
                <a:solidFill>
                  <a:schemeClr val="accent1"/>
                </a:solidFill>
              </a:rPr>
              <a:t>INTERVENCIÓN DEL CONSEJERO DE SANIDAD</a:t>
            </a:r>
            <a:endParaRPr lang="es-ES" sz="4400" b="1" dirty="0">
              <a:solidFill>
                <a:schemeClr val="accent1"/>
              </a:solidFill>
            </a:endParaRPr>
          </a:p>
        </p:txBody>
      </p:sp>
    </p:spTree>
    <p:extLst>
      <p:ext uri="{BB962C8B-B14F-4D97-AF65-F5344CB8AC3E}">
        <p14:creationId xmlns:p14="http://schemas.microsoft.com/office/powerpoint/2010/main" val="138134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37D053C-524D-DEED-1427-C71C9BD4D7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38" y="1045140"/>
            <a:ext cx="8607813" cy="571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CuadroTexto">
            <a:extLst>
              <a:ext uri="{FF2B5EF4-FFF2-40B4-BE49-F238E27FC236}">
                <a16:creationId xmlns:a16="http://schemas.microsoft.com/office/drawing/2014/main" id="{B25F185C-EA7F-40B3-BA58-AA0CF53C1916}"/>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a:t>
            </a:r>
            <a:r>
              <a:rPr lang="es-ES_tradnl" sz="2800" b="1" dirty="0" err="1">
                <a:solidFill>
                  <a:schemeClr val="accent1"/>
                </a:solidFill>
              </a:rPr>
              <a:t>covid</a:t>
            </a:r>
            <a:r>
              <a:rPr lang="es-ES_tradnl" sz="2800" b="1" dirty="0">
                <a:solidFill>
                  <a:schemeClr val="accent1"/>
                </a:solidFill>
              </a:rPr>
              <a:t> campaña 2023-2024</a:t>
            </a:r>
            <a:endParaRPr lang="es-ES" sz="2800" b="1" dirty="0">
              <a:solidFill>
                <a:schemeClr val="accent1"/>
              </a:solidFill>
            </a:endParaRPr>
          </a:p>
        </p:txBody>
      </p:sp>
      <p:sp>
        <p:nvSpPr>
          <p:cNvPr id="4" name="Elipse 3">
            <a:extLst>
              <a:ext uri="{FF2B5EF4-FFF2-40B4-BE49-F238E27FC236}">
                <a16:creationId xmlns:a16="http://schemas.microsoft.com/office/drawing/2014/main" id="{F0F6F9D0-7297-3A2F-B78A-0B82395B6B50}"/>
              </a:ext>
            </a:extLst>
          </p:cNvPr>
          <p:cNvSpPr/>
          <p:nvPr/>
        </p:nvSpPr>
        <p:spPr>
          <a:xfrm>
            <a:off x="3500421" y="2838735"/>
            <a:ext cx="583558" cy="204716"/>
          </a:xfrm>
          <a:prstGeom prst="ellipse">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B3282097-9CC4-2101-9F25-4302572CFF46}"/>
              </a:ext>
            </a:extLst>
          </p:cNvPr>
          <p:cNvSpPr/>
          <p:nvPr/>
        </p:nvSpPr>
        <p:spPr>
          <a:xfrm>
            <a:off x="5757309" y="2838735"/>
            <a:ext cx="583558" cy="2047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410DD67E-3709-F881-126D-1D98D2128C4C}"/>
              </a:ext>
            </a:extLst>
          </p:cNvPr>
          <p:cNvSpPr/>
          <p:nvPr/>
        </p:nvSpPr>
        <p:spPr>
          <a:xfrm>
            <a:off x="7881506" y="2838735"/>
            <a:ext cx="583558" cy="2047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9226193" y="1045140"/>
            <a:ext cx="2882041" cy="4985980"/>
          </a:xfrm>
          <a:prstGeom prst="rect">
            <a:avLst/>
          </a:prstGeom>
          <a:noFill/>
        </p:spPr>
        <p:txBody>
          <a:bodyPr wrap="square" lIns="0" tIns="0" rIns="0" bIns="0" rtlCol="0">
            <a:spAutoFit/>
          </a:bodyPr>
          <a:lstStyle/>
          <a:p>
            <a:r>
              <a:rPr lang="es-ES" b="1" dirty="0" smtClean="0">
                <a:solidFill>
                  <a:schemeClr val="accent2">
                    <a:lumMod val="60000"/>
                    <a:lumOff val="40000"/>
                  </a:schemeClr>
                </a:solidFill>
                <a:latin typeface="Arial" charset="0"/>
                <a:ea typeface="Arial" charset="0"/>
                <a:cs typeface="Arial" charset="0"/>
              </a:rPr>
              <a:t>Porcentajes de </a:t>
            </a:r>
          </a:p>
          <a:p>
            <a:r>
              <a:rPr lang="es-ES" b="1" i="0" dirty="0" smtClean="0">
                <a:solidFill>
                  <a:schemeClr val="accent2">
                    <a:lumMod val="60000"/>
                    <a:lumOff val="40000"/>
                  </a:schemeClr>
                </a:solidFill>
                <a:latin typeface="Arial" charset="0"/>
                <a:ea typeface="Arial" charset="0"/>
                <a:cs typeface="Arial" charset="0"/>
              </a:rPr>
              <a:t>Personas vacunadas</a:t>
            </a:r>
          </a:p>
          <a:p>
            <a:r>
              <a:rPr lang="es-ES" b="1" dirty="0">
                <a:solidFill>
                  <a:schemeClr val="accent2">
                    <a:lumMod val="60000"/>
                    <a:lumOff val="40000"/>
                  </a:schemeClr>
                </a:solidFill>
                <a:latin typeface="Arial" charset="0"/>
                <a:ea typeface="Arial" charset="0"/>
                <a:cs typeface="Arial" charset="0"/>
              </a:rPr>
              <a:t>d</a:t>
            </a:r>
            <a:r>
              <a:rPr lang="es-ES" b="1" dirty="0" smtClean="0">
                <a:solidFill>
                  <a:schemeClr val="accent2">
                    <a:lumMod val="60000"/>
                    <a:lumOff val="40000"/>
                  </a:schemeClr>
                </a:solidFill>
                <a:latin typeface="Arial" charset="0"/>
                <a:ea typeface="Arial" charset="0"/>
                <a:cs typeface="Arial" charset="0"/>
              </a:rPr>
              <a:t>e COVID (23-24)</a:t>
            </a:r>
          </a:p>
          <a:p>
            <a:endParaRPr lang="es-ES" b="1" dirty="0" smtClean="0">
              <a:latin typeface="Arial" charset="0"/>
              <a:ea typeface="Arial" charset="0"/>
              <a:cs typeface="Arial" charset="0"/>
            </a:endParaRPr>
          </a:p>
          <a:p>
            <a:endParaRPr lang="es-ES" b="1" i="0" dirty="0">
              <a:latin typeface="Arial" charset="0"/>
              <a:ea typeface="Arial" charset="0"/>
              <a:cs typeface="Arial" charset="0"/>
            </a:endParaRPr>
          </a:p>
          <a:p>
            <a:r>
              <a:rPr lang="es-ES" b="1" dirty="0" smtClean="0">
                <a:solidFill>
                  <a:srgbClr val="0070C0"/>
                </a:solidFill>
                <a:latin typeface="Arial" charset="0"/>
                <a:ea typeface="Arial" charset="0"/>
                <a:cs typeface="Arial" charset="0"/>
              </a:rPr>
              <a:t>Mayores de 80 años:</a:t>
            </a:r>
          </a:p>
          <a:p>
            <a:r>
              <a:rPr lang="es-ES" b="1" i="0" dirty="0" smtClean="0">
                <a:latin typeface="Arial" charset="0"/>
                <a:ea typeface="Arial" charset="0"/>
                <a:cs typeface="Arial" charset="0"/>
              </a:rPr>
              <a:t>65,26% en España</a:t>
            </a:r>
          </a:p>
          <a:p>
            <a:r>
              <a:rPr lang="es-ES" b="1" dirty="0" smtClean="0">
                <a:latin typeface="Arial" charset="0"/>
                <a:ea typeface="Arial" charset="0"/>
                <a:cs typeface="Arial" charset="0"/>
              </a:rPr>
              <a:t>64,38% en Aragón</a:t>
            </a:r>
          </a:p>
          <a:p>
            <a:endParaRPr lang="es-ES" b="1" i="0" dirty="0">
              <a:latin typeface="Arial" charset="0"/>
              <a:ea typeface="Arial" charset="0"/>
              <a:cs typeface="Arial" charset="0"/>
            </a:endParaRPr>
          </a:p>
          <a:p>
            <a:endParaRPr lang="es-ES" b="1" dirty="0" smtClean="0">
              <a:latin typeface="Arial" charset="0"/>
              <a:ea typeface="Arial" charset="0"/>
              <a:cs typeface="Arial" charset="0"/>
            </a:endParaRPr>
          </a:p>
          <a:p>
            <a:r>
              <a:rPr lang="es-ES" b="1" i="0" dirty="0" smtClean="0">
                <a:solidFill>
                  <a:srgbClr val="0070C0"/>
                </a:solidFill>
                <a:latin typeface="Arial" charset="0"/>
                <a:ea typeface="Arial" charset="0"/>
                <a:cs typeface="Arial" charset="0"/>
              </a:rPr>
              <a:t>De 70 a 79 años:</a:t>
            </a:r>
          </a:p>
          <a:p>
            <a:r>
              <a:rPr lang="es-ES" b="1" dirty="0" smtClean="0">
                <a:latin typeface="Arial" charset="0"/>
                <a:ea typeface="Arial" charset="0"/>
                <a:cs typeface="Arial" charset="0"/>
              </a:rPr>
              <a:t>53,09% en España</a:t>
            </a:r>
            <a:endParaRPr lang="es-ES" b="1" i="0" dirty="0" smtClean="0">
              <a:latin typeface="Arial" charset="0"/>
              <a:ea typeface="Arial" charset="0"/>
              <a:cs typeface="Arial" charset="0"/>
            </a:endParaRPr>
          </a:p>
          <a:p>
            <a:r>
              <a:rPr lang="es-ES" b="1" dirty="0" smtClean="0">
                <a:latin typeface="Arial" charset="0"/>
                <a:ea typeface="Arial" charset="0"/>
                <a:cs typeface="Arial" charset="0"/>
              </a:rPr>
              <a:t>54,64% en Aragón</a:t>
            </a:r>
          </a:p>
          <a:p>
            <a:endParaRPr lang="es-ES" b="1" i="0" dirty="0" smtClean="0">
              <a:latin typeface="Arial" charset="0"/>
              <a:ea typeface="Arial" charset="0"/>
              <a:cs typeface="Arial" charset="0"/>
            </a:endParaRPr>
          </a:p>
          <a:p>
            <a:endParaRPr lang="es-ES" b="1" i="0" dirty="0">
              <a:latin typeface="Arial" charset="0"/>
              <a:ea typeface="Arial" charset="0"/>
              <a:cs typeface="Arial" charset="0"/>
            </a:endParaRPr>
          </a:p>
          <a:p>
            <a:r>
              <a:rPr lang="es-ES" b="1" dirty="0" smtClean="0">
                <a:solidFill>
                  <a:srgbClr val="0070C0"/>
                </a:solidFill>
                <a:latin typeface="Arial" charset="0"/>
                <a:ea typeface="Arial" charset="0"/>
                <a:cs typeface="Arial" charset="0"/>
              </a:rPr>
              <a:t>Entre 60 y 69 años:</a:t>
            </a:r>
          </a:p>
          <a:p>
            <a:r>
              <a:rPr lang="es-ES" b="1" i="0" dirty="0" smtClean="0">
                <a:latin typeface="Arial" charset="0"/>
                <a:ea typeface="Arial" charset="0"/>
                <a:cs typeface="Arial" charset="0"/>
              </a:rPr>
              <a:t>33,09% en España</a:t>
            </a:r>
          </a:p>
          <a:p>
            <a:r>
              <a:rPr lang="es-ES" b="1" dirty="0" smtClean="0">
                <a:latin typeface="Arial" charset="0"/>
                <a:ea typeface="Arial" charset="0"/>
                <a:cs typeface="Arial" charset="0"/>
              </a:rPr>
              <a:t>32,46% en Aragón</a:t>
            </a:r>
            <a:endParaRPr lang="es-ES" b="1" i="0" dirty="0" smtClean="0">
              <a:latin typeface="Arial" charset="0"/>
              <a:ea typeface="Arial" charset="0"/>
              <a:cs typeface="Arial" charset="0"/>
            </a:endParaRPr>
          </a:p>
        </p:txBody>
      </p:sp>
    </p:spTree>
    <p:extLst>
      <p:ext uri="{BB962C8B-B14F-4D97-AF65-F5344CB8AC3E}">
        <p14:creationId xmlns:p14="http://schemas.microsoft.com/office/powerpoint/2010/main" val="133718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sp>
        <p:nvSpPr>
          <p:cNvPr id="5" name="Rectangle 3"/>
          <p:cNvSpPr txBox="1">
            <a:spLocks/>
          </p:cNvSpPr>
          <p:nvPr/>
        </p:nvSpPr>
        <p:spPr>
          <a:xfrm>
            <a:off x="811850" y="1128045"/>
            <a:ext cx="10229315" cy="4656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ts val="0"/>
              </a:spcBef>
              <a:buClr>
                <a:schemeClr val="accent1"/>
              </a:buClr>
              <a:buFont typeface="Arial" charset="0"/>
              <a:buNone/>
            </a:pPr>
            <a:r>
              <a:rPr lang="es-ES_tradnl" sz="2000" b="1" dirty="0">
                <a:latin typeface="Arial" charset="0"/>
              </a:rPr>
              <a:t>Se registraron como </a:t>
            </a:r>
            <a:r>
              <a:rPr lang="es-ES_tradnl" sz="2100" b="1" dirty="0">
                <a:latin typeface="Arial" charset="0"/>
              </a:rPr>
              <a:t>administradas </a:t>
            </a:r>
            <a:r>
              <a:rPr lang="es-ES" sz="2100" b="1" dirty="0">
                <a:latin typeface="Arial" charset="0"/>
              </a:rPr>
              <a:t>317</a:t>
            </a:r>
            <a:r>
              <a:rPr lang="es-ES" sz="2100" b="1" dirty="0">
                <a:solidFill>
                  <a:srgbClr val="FFC000"/>
                </a:solidFill>
                <a:latin typeface="Arial" charset="0"/>
              </a:rPr>
              <a:t>.</a:t>
            </a:r>
            <a:r>
              <a:rPr lang="es-ES" sz="2100" b="1" dirty="0">
                <a:latin typeface="Arial" charset="0"/>
              </a:rPr>
              <a:t>702</a:t>
            </a:r>
            <a:r>
              <a:rPr lang="es-ES_tradnl" sz="2100" b="1" dirty="0">
                <a:latin typeface="Arial" charset="0"/>
              </a:rPr>
              <a:t> </a:t>
            </a:r>
            <a:r>
              <a:rPr lang="es-ES_tradnl" sz="2000" b="1" dirty="0">
                <a:latin typeface="Arial" charset="0"/>
              </a:rPr>
              <a:t>dosis, a fecha 1 de abril de 2024</a:t>
            </a:r>
          </a:p>
          <a:p>
            <a:pPr marL="0" indent="0">
              <a:lnSpc>
                <a:spcPct val="180000"/>
              </a:lnSpc>
              <a:spcBef>
                <a:spcPts val="0"/>
              </a:spcBef>
              <a:buClr>
                <a:schemeClr val="accent1"/>
              </a:buClr>
              <a:buFont typeface="Arial" charset="0"/>
              <a:buNone/>
            </a:pPr>
            <a:r>
              <a:rPr lang="es-ES_tradnl" sz="2000" dirty="0">
                <a:latin typeface="Arial" charset="0"/>
              </a:rPr>
              <a:t>Este número fue  ligeramente inferior a las registradas en la temporada </a:t>
            </a:r>
            <a:r>
              <a:rPr lang="es-ES_tradnl" sz="2000" dirty="0" smtClean="0">
                <a:latin typeface="Arial" charset="0"/>
              </a:rPr>
              <a:t>anterior, que fueron</a:t>
            </a:r>
            <a:r>
              <a:rPr lang="es-ES" sz="2000" b="1" dirty="0" smtClean="0">
                <a:latin typeface="Arial" charset="0"/>
              </a:rPr>
              <a:t> </a:t>
            </a:r>
            <a:r>
              <a:rPr lang="es-ES" sz="2000" b="1" dirty="0">
                <a:latin typeface="Arial" charset="0"/>
              </a:rPr>
              <a:t>323.242</a:t>
            </a:r>
            <a:r>
              <a:rPr lang="es-ES_tradnl" sz="2000" b="1" dirty="0">
                <a:latin typeface="Arial" charset="0"/>
              </a:rPr>
              <a:t> </a:t>
            </a:r>
            <a:r>
              <a:rPr lang="es-ES_tradnl" sz="1800" b="1" dirty="0">
                <a:latin typeface="Arial" charset="0"/>
              </a:rPr>
              <a:t>dosis</a:t>
            </a:r>
          </a:p>
          <a:p>
            <a:pPr marL="0" indent="0">
              <a:lnSpc>
                <a:spcPct val="180000"/>
              </a:lnSpc>
              <a:spcBef>
                <a:spcPts val="0"/>
              </a:spcBef>
              <a:buClr>
                <a:schemeClr val="accent1"/>
              </a:buClr>
              <a:buFont typeface="Arial" charset="0"/>
              <a:buNone/>
            </a:pPr>
            <a:r>
              <a:rPr lang="es-ES_tradnl" sz="1800" b="1" dirty="0">
                <a:latin typeface="Arial" charset="0"/>
              </a:rPr>
              <a:t>Coberturas: </a:t>
            </a:r>
            <a:endParaRPr lang="es-ES_tradnl" sz="2000" dirty="0">
              <a:latin typeface="Arial" charset="0"/>
            </a:endParaRPr>
          </a:p>
          <a:p>
            <a:pPr marL="1360488" lvl="3" indent="-266700">
              <a:lnSpc>
                <a:spcPct val="160000"/>
              </a:lnSpc>
              <a:buClr>
                <a:schemeClr val="accent1"/>
              </a:buClr>
            </a:pPr>
            <a:r>
              <a:rPr lang="es-ES_tradnl" sz="2000" dirty="0">
                <a:latin typeface="Arial" charset="0"/>
              </a:rPr>
              <a:t>Mayores de 60 años</a:t>
            </a:r>
            <a:r>
              <a:rPr lang="es-ES_tradnl" sz="2000" dirty="0">
                <a:solidFill>
                  <a:schemeClr val="accent3"/>
                </a:solidFill>
                <a:latin typeface="Arial" charset="0"/>
              </a:rPr>
              <a:t>: 60,6% </a:t>
            </a:r>
          </a:p>
          <a:p>
            <a:pPr marL="1360488" lvl="3" indent="-266700">
              <a:lnSpc>
                <a:spcPct val="160000"/>
              </a:lnSpc>
              <a:buClr>
                <a:schemeClr val="accent1"/>
              </a:buClr>
            </a:pPr>
            <a:r>
              <a:rPr lang="es-ES_tradnl" sz="2000" dirty="0">
                <a:latin typeface="Arial" charset="0"/>
              </a:rPr>
              <a:t>Mayores de 80 años:  </a:t>
            </a:r>
            <a:r>
              <a:rPr lang="es-ES_tradnl" sz="2000" dirty="0">
                <a:solidFill>
                  <a:srgbClr val="00B050"/>
                </a:solidFill>
                <a:latin typeface="Arial" charset="0"/>
              </a:rPr>
              <a:t>81,4</a:t>
            </a:r>
            <a:r>
              <a:rPr lang="es-ES_tradnl" sz="2000" dirty="0" smtClean="0">
                <a:solidFill>
                  <a:srgbClr val="00B050"/>
                </a:solidFill>
                <a:latin typeface="Arial" charset="0"/>
              </a:rPr>
              <a:t>%</a:t>
            </a:r>
            <a:endParaRPr lang="es-ES_tradnl" sz="2000" dirty="0">
              <a:solidFill>
                <a:srgbClr val="00B050"/>
              </a:solidFill>
              <a:latin typeface="Arial" charset="0"/>
            </a:endParaRPr>
          </a:p>
        </p:txBody>
      </p:sp>
      <p:sp>
        <p:nvSpPr>
          <p:cNvPr id="6" name="Text Box 5"/>
          <p:cNvSpPr txBox="1">
            <a:spLocks noChangeArrowheads="1"/>
          </p:cNvSpPr>
          <p:nvPr/>
        </p:nvSpPr>
        <p:spPr bwMode="auto">
          <a:xfrm>
            <a:off x="2897024" y="5970493"/>
            <a:ext cx="8411073" cy="307777"/>
          </a:xfrm>
          <a:prstGeom prst="rect">
            <a:avLst/>
          </a:prstGeom>
          <a:noFill/>
          <a:ln w="9525">
            <a:noFill/>
            <a:miter lim="800000"/>
            <a:headEnd/>
            <a:tailEnd/>
          </a:ln>
        </p:spPr>
        <p:txBody>
          <a:bodyPr wrap="square">
            <a:spAutoFit/>
          </a:bodyPr>
          <a:lstStyle/>
          <a:p>
            <a:r>
              <a:rPr lang="es-ES" sz="1400" dirty="0"/>
              <a:t>Fuente: Servicio Aragonés de Salud, D.G. de Asistencia Sanitaria y S. Prevención Riesgos Laborales</a:t>
            </a:r>
          </a:p>
        </p:txBody>
      </p:sp>
    </p:spTree>
    <p:extLst>
      <p:ext uri="{BB962C8B-B14F-4D97-AF65-F5344CB8AC3E}">
        <p14:creationId xmlns:p14="http://schemas.microsoft.com/office/powerpoint/2010/main" val="334863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5F66B560-5C5D-85C0-E269-B779C00B5360}"/>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pic>
        <p:nvPicPr>
          <p:cNvPr id="4" name="Imagen 3">
            <a:extLst>
              <a:ext uri="{FF2B5EF4-FFF2-40B4-BE49-F238E27FC236}">
                <a16:creationId xmlns:a16="http://schemas.microsoft.com/office/drawing/2014/main" id="{D88CC48F-A0D8-C1AA-B87B-FBDC15728744}"/>
              </a:ext>
            </a:extLst>
          </p:cNvPr>
          <p:cNvPicPr>
            <a:picLocks noChangeAspect="1"/>
          </p:cNvPicPr>
          <p:nvPr/>
        </p:nvPicPr>
        <p:blipFill>
          <a:blip r:embed="rId3"/>
          <a:stretch>
            <a:fillRect/>
          </a:stretch>
        </p:blipFill>
        <p:spPr>
          <a:xfrm>
            <a:off x="685822" y="1349208"/>
            <a:ext cx="10740634" cy="4480560"/>
          </a:xfrm>
          <a:prstGeom prst="rect">
            <a:avLst/>
          </a:prstGeom>
        </p:spPr>
      </p:pic>
      <p:sp>
        <p:nvSpPr>
          <p:cNvPr id="3" name="Rectángulo 2"/>
          <p:cNvSpPr/>
          <p:nvPr/>
        </p:nvSpPr>
        <p:spPr>
          <a:xfrm>
            <a:off x="9469349" y="5547670"/>
            <a:ext cx="958921" cy="1200329"/>
          </a:xfrm>
          <a:prstGeom prst="rect">
            <a:avLst/>
          </a:prstGeom>
        </p:spPr>
        <p:txBody>
          <a:bodyPr wrap="square">
            <a:spAutoFit/>
          </a:bodyPr>
          <a:lstStyle/>
          <a:p>
            <a:r>
              <a:rPr lang="es-ES" altLang="es-ES" b="1" dirty="0">
                <a:latin typeface="Calibri" panose="020F0502020204030204" pitchFamily="34" charset="0"/>
                <a:cs typeface="Calibri" panose="020F0502020204030204" pitchFamily="34" charset="0"/>
              </a:rPr>
              <a:t>España: 35,9%.</a:t>
            </a:r>
          </a:p>
          <a:p>
            <a:r>
              <a:rPr lang="es-ES" altLang="es-ES" b="1" dirty="0">
                <a:latin typeface="Calibri" panose="020F0502020204030204" pitchFamily="34" charset="0"/>
                <a:cs typeface="Calibri" panose="020F0502020204030204" pitchFamily="34" charset="0"/>
              </a:rPr>
              <a:t>Aragón 43,6% </a:t>
            </a:r>
          </a:p>
        </p:txBody>
      </p:sp>
    </p:spTree>
    <p:extLst>
      <p:ext uri="{BB962C8B-B14F-4D97-AF65-F5344CB8AC3E}">
        <p14:creationId xmlns:p14="http://schemas.microsoft.com/office/powerpoint/2010/main" val="331719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BDD3832D-AC2E-8CF5-D388-F34F1916F48F}"/>
              </a:ext>
            </a:extLst>
          </p:cNvPr>
          <p:cNvSpPr txBox="1"/>
          <p:nvPr/>
        </p:nvSpPr>
        <p:spPr>
          <a:xfrm>
            <a:off x="1276773" y="507921"/>
            <a:ext cx="9910682" cy="523220"/>
          </a:xfrm>
          <a:prstGeom prst="rect">
            <a:avLst/>
          </a:prstGeom>
          <a:noFill/>
        </p:spPr>
        <p:txBody>
          <a:bodyPr wrap="square" rtlCol="0">
            <a:spAutoFit/>
          </a:bodyPr>
          <a:lstStyle/>
          <a:p>
            <a:r>
              <a:rPr lang="es-ES_tradnl" sz="2800" b="1" dirty="0">
                <a:solidFill>
                  <a:schemeClr val="accent1"/>
                </a:solidFill>
              </a:rPr>
              <a:t>Datos vacunación gripe campaña 2023-2024</a:t>
            </a:r>
            <a:endParaRPr lang="es-ES" sz="2800" b="1" dirty="0">
              <a:solidFill>
                <a:schemeClr val="accent1"/>
              </a:solidFill>
            </a:endParaRPr>
          </a:p>
        </p:txBody>
      </p:sp>
      <p:sp>
        <p:nvSpPr>
          <p:cNvPr id="4" name="CuadroTexto 3">
            <a:extLst>
              <a:ext uri="{FF2B5EF4-FFF2-40B4-BE49-F238E27FC236}">
                <a16:creationId xmlns:a16="http://schemas.microsoft.com/office/drawing/2014/main" id="{A41FF56B-0F84-2B83-758C-BDB725FAC84A}"/>
              </a:ext>
            </a:extLst>
          </p:cNvPr>
          <p:cNvSpPr txBox="1"/>
          <p:nvPr/>
        </p:nvSpPr>
        <p:spPr>
          <a:xfrm>
            <a:off x="1276772" y="1255514"/>
            <a:ext cx="2197947" cy="707886"/>
          </a:xfrm>
          <a:prstGeom prst="rect">
            <a:avLst/>
          </a:prstGeom>
          <a:noFill/>
        </p:spPr>
        <p:txBody>
          <a:bodyPr wrap="square">
            <a:spAutoFit/>
          </a:bodyPr>
          <a:lstStyle/>
          <a:p>
            <a:r>
              <a:rPr lang="es-ES" altLang="es-ES" sz="4000" b="1" dirty="0">
                <a:solidFill>
                  <a:srgbClr val="C00000"/>
                </a:solidFill>
              </a:rPr>
              <a:t>Niños</a:t>
            </a:r>
            <a:endParaRPr lang="es-ES" sz="4000" b="1" dirty="0">
              <a:solidFill>
                <a:srgbClr val="C00000"/>
              </a:solidFill>
            </a:endParaRPr>
          </a:p>
        </p:txBody>
      </p:sp>
      <p:sp>
        <p:nvSpPr>
          <p:cNvPr id="5" name="CuadroTexto 1">
            <a:extLst>
              <a:ext uri="{FF2B5EF4-FFF2-40B4-BE49-F238E27FC236}">
                <a16:creationId xmlns:a16="http://schemas.microsoft.com/office/drawing/2014/main" id="{895BB31F-5CB5-8A0F-678D-1D4CF174A65C}"/>
              </a:ext>
            </a:extLst>
          </p:cNvPr>
          <p:cNvSpPr txBox="1">
            <a:spLocks noChangeArrowheads="1"/>
          </p:cNvSpPr>
          <p:nvPr/>
        </p:nvSpPr>
        <p:spPr bwMode="auto">
          <a:xfrm>
            <a:off x="6916104" y="1179036"/>
            <a:ext cx="25923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sto MT" panose="02040603050505030304" pitchFamily="18" charset="0"/>
                <a:cs typeface="Arial" panose="020B0604020202020204" pitchFamily="34" charset="0"/>
              </a:defRPr>
            </a:lvl1pPr>
            <a:lvl2pPr marL="742950" indent="-285750">
              <a:defRPr sz="2800">
                <a:solidFill>
                  <a:schemeClr val="tx1"/>
                </a:solidFill>
                <a:latin typeface="Calisto MT" panose="02040603050505030304" pitchFamily="18" charset="0"/>
                <a:cs typeface="Arial" panose="020B0604020202020204" pitchFamily="34" charset="0"/>
              </a:defRPr>
            </a:lvl2pPr>
            <a:lvl3pPr marL="1143000" indent="-228600">
              <a:defRPr sz="2800">
                <a:solidFill>
                  <a:schemeClr val="tx1"/>
                </a:solidFill>
                <a:latin typeface="Calisto MT" panose="02040603050505030304" pitchFamily="18" charset="0"/>
                <a:cs typeface="Arial" panose="020B0604020202020204" pitchFamily="34" charset="0"/>
              </a:defRPr>
            </a:lvl3pPr>
            <a:lvl4pPr marL="1600200" indent="-228600">
              <a:defRPr sz="2800">
                <a:solidFill>
                  <a:schemeClr val="tx1"/>
                </a:solidFill>
                <a:latin typeface="Calisto MT" panose="02040603050505030304" pitchFamily="18" charset="0"/>
                <a:cs typeface="Arial" panose="020B0604020202020204" pitchFamily="34" charset="0"/>
              </a:defRPr>
            </a:lvl4pPr>
            <a:lvl5pPr marL="2057400" indent="-228600">
              <a:defRPr sz="2800">
                <a:solidFill>
                  <a:schemeClr val="tx1"/>
                </a:solidFill>
                <a:latin typeface="Calisto MT" panose="0204060305050503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Calisto MT" panose="02040603050505030304" pitchFamily="18" charset="0"/>
                <a:cs typeface="Arial" panose="020B0604020202020204" pitchFamily="34" charset="0"/>
              </a:defRPr>
            </a:lvl9pPr>
          </a:lstStyle>
          <a:p>
            <a:r>
              <a:rPr lang="es-ES" altLang="es-ES" dirty="0">
                <a:latin typeface="Calibri" panose="020F0502020204030204" pitchFamily="34" charset="0"/>
                <a:cs typeface="Calibri" panose="020F0502020204030204" pitchFamily="34" charset="0"/>
              </a:rPr>
              <a:t>España: 35,9%.</a:t>
            </a:r>
          </a:p>
          <a:p>
            <a:r>
              <a:rPr lang="es-ES" altLang="es-ES" dirty="0">
                <a:latin typeface="Calibri" panose="020F0502020204030204" pitchFamily="34" charset="0"/>
                <a:cs typeface="Calibri" panose="020F0502020204030204" pitchFamily="34" charset="0"/>
              </a:rPr>
              <a:t>Aragón 43,6% </a:t>
            </a:r>
          </a:p>
        </p:txBody>
      </p:sp>
      <p:graphicFrame>
        <p:nvGraphicFramePr>
          <p:cNvPr id="7" name="Marcador de contenido 3">
            <a:extLst>
              <a:ext uri="{FF2B5EF4-FFF2-40B4-BE49-F238E27FC236}">
                <a16:creationId xmlns:a16="http://schemas.microsoft.com/office/drawing/2014/main" id="{B2316F9D-8E1F-8BD0-F915-8F217B17CDCF}"/>
              </a:ext>
            </a:extLst>
          </p:cNvPr>
          <p:cNvGraphicFramePr>
            <a:graphicFrameLocks/>
          </p:cNvGraphicFramePr>
          <p:nvPr/>
        </p:nvGraphicFramePr>
        <p:xfrm>
          <a:off x="1634175" y="2281038"/>
          <a:ext cx="8001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22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2481" y="1438382"/>
            <a:ext cx="10744200" cy="498598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Arial" panose="020B0604020202020204" pitchFamily="34" charset="0"/>
                <a:ea typeface="Times New Roman" panose="02020603050405020304" pitchFamily="18" charset="0"/>
              </a:rPr>
              <a:t> Se seguirá un </a:t>
            </a:r>
            <a:r>
              <a:rPr lang="es-ES" sz="2000" b="1" dirty="0">
                <a:solidFill>
                  <a:srgbClr val="000000"/>
                </a:solidFill>
                <a:latin typeface="Arial" panose="020B0604020202020204" pitchFamily="34" charset="0"/>
                <a:ea typeface="Times New Roman" panose="02020603050405020304" pitchFamily="18" charset="0"/>
              </a:rPr>
              <a:t>cronograma escalonado </a:t>
            </a:r>
            <a:r>
              <a:rPr lang="es-ES" sz="2000" dirty="0">
                <a:solidFill>
                  <a:srgbClr val="000000"/>
                </a:solidFill>
                <a:latin typeface="Arial" panose="020B0604020202020204" pitchFamily="34" charset="0"/>
                <a:ea typeface="Times New Roman" panose="02020603050405020304" pitchFamily="18" charset="0"/>
              </a:rPr>
              <a:t>para:</a:t>
            </a:r>
          </a:p>
          <a:p>
            <a:pPr marL="896938" indent="-285750" algn="just">
              <a:lnSpc>
                <a:spcPct val="150000"/>
              </a:lnSpc>
              <a:spcAft>
                <a:spcPts val="0"/>
              </a:spcAft>
              <a:buFont typeface="Wingdings" panose="05000000000000000000" pitchFamily="2" charset="2"/>
              <a:buChar char="ü"/>
            </a:pPr>
            <a:r>
              <a:rPr lang="es-ES" dirty="0" smtClean="0">
                <a:solidFill>
                  <a:srgbClr val="000000"/>
                </a:solidFill>
                <a:ea typeface="Times New Roman" panose="02020603050405020304" pitchFamily="18" charset="0"/>
              </a:rPr>
              <a:t>Optimizar la </a:t>
            </a:r>
            <a:r>
              <a:rPr lang="es-ES" dirty="0">
                <a:solidFill>
                  <a:srgbClr val="000000"/>
                </a:solidFill>
                <a:ea typeface="Times New Roman" panose="02020603050405020304" pitchFamily="18" charset="0"/>
              </a:rPr>
              <a:t>secuencia de vacunación de la población de mayor a menor riesgo</a:t>
            </a:r>
          </a:p>
          <a:p>
            <a:pPr marL="896938" indent="-285750" algn="just">
              <a:lnSpc>
                <a:spcPct val="150000"/>
              </a:lnSpc>
              <a:buFont typeface="Wingdings" panose="05000000000000000000" pitchFamily="2" charset="2"/>
              <a:buChar char="ü"/>
            </a:pPr>
            <a:r>
              <a:rPr lang="es-ES" b="1" dirty="0" smtClean="0">
                <a:solidFill>
                  <a:srgbClr val="000000"/>
                </a:solidFill>
                <a:ea typeface="Times New Roman" panose="02020603050405020304" pitchFamily="18" charset="0"/>
              </a:rPr>
              <a:t>simultanear </a:t>
            </a:r>
            <a:r>
              <a:rPr lang="es-ES" b="1" dirty="0">
                <a:solidFill>
                  <a:srgbClr val="000000"/>
                </a:solidFill>
                <a:ea typeface="Times New Roman" panose="02020603050405020304" pitchFamily="18" charset="0"/>
              </a:rPr>
              <a:t>la vacunación</a:t>
            </a:r>
            <a:r>
              <a:rPr lang="es-ES" dirty="0">
                <a:solidFill>
                  <a:srgbClr val="000000"/>
                </a:solidFill>
                <a:ea typeface="Times New Roman" panose="02020603050405020304" pitchFamily="18" charset="0"/>
              </a:rPr>
              <a:t>: en las personas de </a:t>
            </a:r>
            <a:r>
              <a:rPr lang="es-ES" b="1" dirty="0">
                <a:solidFill>
                  <a:schemeClr val="tx1">
                    <a:lumMod val="90000"/>
                    <a:lumOff val="10000"/>
                  </a:schemeClr>
                </a:solidFill>
                <a:ea typeface="Times New Roman" panose="02020603050405020304" pitchFamily="18" charset="0"/>
              </a:rPr>
              <a:t>60 o más años</a:t>
            </a:r>
            <a:r>
              <a:rPr lang="es-ES" dirty="0">
                <a:solidFill>
                  <a:srgbClr val="00B0F0"/>
                </a:solidFill>
                <a:ea typeface="Times New Roman" panose="02020603050405020304" pitchFamily="18" charset="0"/>
              </a:rPr>
              <a:t> </a:t>
            </a:r>
            <a:r>
              <a:rPr lang="es-ES" dirty="0">
                <a:solidFill>
                  <a:srgbClr val="000000"/>
                </a:solidFill>
                <a:ea typeface="Times New Roman" panose="02020603050405020304" pitchFamily="18" charset="0"/>
              </a:rPr>
              <a:t>se vacunará a la vez frente a la gripe y a </a:t>
            </a:r>
            <a:r>
              <a:rPr lang="es-ES" dirty="0" smtClean="0">
                <a:solidFill>
                  <a:srgbClr val="000000"/>
                </a:solidFill>
                <a:ea typeface="Times New Roman" panose="02020603050405020304" pitchFamily="18" charset="0"/>
              </a:rPr>
              <a:t>Covid-19</a:t>
            </a:r>
          </a:p>
          <a:p>
            <a:pPr marL="896938" indent="-285750" algn="just">
              <a:lnSpc>
                <a:spcPct val="150000"/>
              </a:lnSpc>
              <a:buFont typeface="Wingdings" panose="05000000000000000000" pitchFamily="2" charset="2"/>
              <a:buChar char="ü"/>
            </a:pPr>
            <a:endParaRPr lang="es-ES" dirty="0">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Se </a:t>
            </a:r>
            <a:r>
              <a:rPr lang="es-ES" sz="2000" dirty="0" smtClean="0">
                <a:solidFill>
                  <a:srgbClr val="000000"/>
                </a:solidFill>
                <a:latin typeface="+mj-lt"/>
                <a:ea typeface="Times New Roman" panose="02020603050405020304" pitchFamily="18" charset="0"/>
              </a:rPr>
              <a:t>ha comenzado el 1 de octubre con </a:t>
            </a:r>
            <a:r>
              <a:rPr lang="es-ES" sz="2000" dirty="0">
                <a:solidFill>
                  <a:srgbClr val="000000"/>
                </a:solidFill>
                <a:latin typeface="+mj-lt"/>
                <a:ea typeface="Times New Roman" panose="02020603050405020304" pitchFamily="18" charset="0"/>
              </a:rPr>
              <a:t>residencias, personal sociosanitario y  </a:t>
            </a:r>
            <a:r>
              <a:rPr lang="es-ES" sz="2000" dirty="0" smtClean="0">
                <a:solidFill>
                  <a:srgbClr val="0070C0"/>
                </a:solidFill>
                <a:latin typeface="+mj-lt"/>
                <a:ea typeface="Times New Roman" panose="02020603050405020304" pitchFamily="18" charset="0"/>
              </a:rPr>
              <a:t>embarazadas</a:t>
            </a:r>
          </a:p>
          <a:p>
            <a:pPr marL="285750" indent="-285750" algn="just">
              <a:lnSpc>
                <a:spcPct val="150000"/>
              </a:lnSpc>
              <a:spcAft>
                <a:spcPts val="0"/>
              </a:spcAft>
              <a:buFont typeface="Wingdings" panose="05000000000000000000" pitchFamily="2" charset="2"/>
              <a:buChar char="§"/>
            </a:pPr>
            <a:endParaRPr lang="es-ES" sz="2000" dirty="0">
              <a:solidFill>
                <a:srgbClr val="0070C0"/>
              </a:solidFill>
              <a:latin typeface="+mj-lt"/>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70C0"/>
                </a:solidFill>
                <a:latin typeface="+mj-lt"/>
                <a:ea typeface="Times New Roman" panose="02020603050405020304" pitchFamily="18" charset="0"/>
              </a:rPr>
              <a:t>Se realizará un pilotaje de vacunación de gripe en </a:t>
            </a:r>
            <a:r>
              <a:rPr lang="es-ES" sz="2000" dirty="0" smtClean="0">
                <a:solidFill>
                  <a:srgbClr val="0070C0"/>
                </a:solidFill>
                <a:latin typeface="+mj-lt"/>
                <a:ea typeface="Times New Roman" panose="02020603050405020304" pitchFamily="18" charset="0"/>
              </a:rPr>
              <a:t>colegios</a:t>
            </a:r>
          </a:p>
          <a:p>
            <a:pPr marL="285750" indent="-285750" algn="just">
              <a:lnSpc>
                <a:spcPct val="150000"/>
              </a:lnSpc>
              <a:spcAft>
                <a:spcPts val="0"/>
              </a:spcAft>
              <a:buFont typeface="Wingdings" panose="05000000000000000000" pitchFamily="2" charset="2"/>
              <a:buChar char="§"/>
            </a:pPr>
            <a:endParaRPr lang="es-ES" sz="2000" dirty="0">
              <a:solidFill>
                <a:srgbClr val="0070C0"/>
              </a:solidFill>
              <a:latin typeface="+mj-lt"/>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s-ES" sz="2000" dirty="0">
                <a:solidFill>
                  <a:srgbClr val="000000"/>
                </a:solidFill>
                <a:latin typeface="+mj-lt"/>
                <a:ea typeface="Times New Roman" panose="02020603050405020304" pitchFamily="18" charset="0"/>
              </a:rPr>
              <a:t>Se </a:t>
            </a:r>
            <a:r>
              <a:rPr lang="es-ES" sz="2000" dirty="0" smtClean="0">
                <a:solidFill>
                  <a:srgbClr val="000000"/>
                </a:solidFill>
                <a:latin typeface="+mj-lt"/>
                <a:ea typeface="Times New Roman" panose="02020603050405020304" pitchFamily="18" charset="0"/>
              </a:rPr>
              <a:t>utiliza </a:t>
            </a:r>
            <a:r>
              <a:rPr lang="es-ES" sz="2000" dirty="0">
                <a:solidFill>
                  <a:srgbClr val="000000"/>
                </a:solidFill>
                <a:latin typeface="+mj-lt"/>
                <a:ea typeface="Times New Roman" panose="02020603050405020304" pitchFamily="18" charset="0"/>
              </a:rPr>
              <a:t>la </a:t>
            </a:r>
            <a:r>
              <a:rPr lang="es-ES" sz="2000" b="1" dirty="0" err="1">
                <a:solidFill>
                  <a:srgbClr val="000000"/>
                </a:solidFill>
                <a:latin typeface="+mj-lt"/>
                <a:ea typeface="Times New Roman" panose="02020603050405020304" pitchFamily="18" charset="0"/>
              </a:rPr>
              <a:t>autocita</a:t>
            </a:r>
            <a:r>
              <a:rPr lang="es-ES" sz="2000" b="1" dirty="0">
                <a:solidFill>
                  <a:srgbClr val="000000"/>
                </a:solidFill>
                <a:latin typeface="+mj-lt"/>
                <a:ea typeface="Times New Roman" panose="02020603050405020304" pitchFamily="18" charset="0"/>
              </a:rPr>
              <a:t> </a:t>
            </a:r>
            <a:r>
              <a:rPr lang="es-ES" sz="2000" dirty="0">
                <a:solidFill>
                  <a:srgbClr val="000000"/>
                </a:solidFill>
                <a:latin typeface="+mj-lt"/>
                <a:ea typeface="Times New Roman" panose="02020603050405020304" pitchFamily="18" charset="0"/>
              </a:rPr>
              <a:t>como procedimiento principal de citación, a través de la aplicación de </a:t>
            </a:r>
            <a:r>
              <a:rPr lang="es-ES" sz="2000" dirty="0" err="1" smtClean="0">
                <a:solidFill>
                  <a:srgbClr val="000000"/>
                </a:solidFill>
                <a:latin typeface="+mj-lt"/>
                <a:ea typeface="Times New Roman" panose="02020603050405020304" pitchFamily="18" charset="0"/>
              </a:rPr>
              <a:t>SaludInforma</a:t>
            </a:r>
            <a:endParaRPr lang="es-ES" sz="2000" dirty="0">
              <a:solidFill>
                <a:srgbClr val="000000"/>
              </a:solidFill>
              <a:latin typeface="+mj-lt"/>
              <a:ea typeface="Times New Roman" panose="02020603050405020304" pitchFamily="18" charset="0"/>
            </a:endParaRPr>
          </a:p>
        </p:txBody>
      </p:sp>
      <p:sp>
        <p:nvSpPr>
          <p:cNvPr id="3" name="Rectangle 2"/>
          <p:cNvSpPr>
            <a:spLocks noChangeArrowheads="1"/>
          </p:cNvSpPr>
          <p:nvPr/>
        </p:nvSpPr>
        <p:spPr bwMode="auto">
          <a:xfrm>
            <a:off x="1276349" y="336898"/>
            <a:ext cx="10382251" cy="759895"/>
          </a:xfrm>
          <a:prstGeom prst="rect">
            <a:avLst/>
          </a:prstGeom>
          <a:noFill/>
          <a:ln w="9525">
            <a:noFill/>
            <a:miter lim="800000"/>
            <a:headEnd/>
            <a:tailEnd/>
          </a:ln>
        </p:spPr>
        <p:txBody>
          <a:bodyPr anchor="ctr"/>
          <a:lstStyle/>
          <a:p>
            <a:pPr eaLnBrk="0" hangingPunct="0"/>
            <a:r>
              <a:rPr lang="es-ES" sz="2800" b="1" dirty="0">
                <a:solidFill>
                  <a:schemeClr val="accent1"/>
                </a:solidFill>
              </a:rPr>
              <a:t>Principales características. </a:t>
            </a:r>
          </a:p>
          <a:p>
            <a:pPr eaLnBrk="0" hangingPunct="0"/>
            <a:r>
              <a:rPr lang="es-ES" sz="2800" b="1" dirty="0">
                <a:solidFill>
                  <a:schemeClr val="accent1"/>
                </a:solidFill>
              </a:rPr>
              <a:t>Campaña de vacunación </a:t>
            </a:r>
            <a:r>
              <a:rPr lang="es-ES" sz="2800" b="1" dirty="0"/>
              <a:t>gripe/COVID 2024-25 </a:t>
            </a:r>
          </a:p>
        </p:txBody>
      </p:sp>
    </p:spTree>
    <p:extLst>
      <p:ext uri="{BB962C8B-B14F-4D97-AF65-F5344CB8AC3E}">
        <p14:creationId xmlns:p14="http://schemas.microsoft.com/office/powerpoint/2010/main" val="15960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5 CuadroTexto"/>
          <p:cNvSpPr txBox="1"/>
          <p:nvPr/>
        </p:nvSpPr>
        <p:spPr>
          <a:xfrm>
            <a:off x="1263275" y="506661"/>
            <a:ext cx="9171643" cy="954107"/>
          </a:xfrm>
          <a:prstGeom prst="rect">
            <a:avLst/>
          </a:prstGeom>
          <a:noFill/>
        </p:spPr>
        <p:txBody>
          <a:bodyPr wrap="square" rtlCol="0">
            <a:spAutoFit/>
          </a:bodyPr>
          <a:lstStyle/>
          <a:p>
            <a:r>
              <a:rPr lang="es-ES_tradnl" sz="2800" b="1" dirty="0">
                <a:solidFill>
                  <a:schemeClr val="accent1"/>
                </a:solidFill>
              </a:rPr>
              <a:t>Objetivos de la campaña de vacunación frente a gripe/</a:t>
            </a:r>
            <a:r>
              <a:rPr lang="es-ES_tradnl" sz="2800" b="1" dirty="0" err="1">
                <a:solidFill>
                  <a:schemeClr val="accent1"/>
                </a:solidFill>
              </a:rPr>
              <a:t>Covid</a:t>
            </a:r>
            <a:endParaRPr lang="es-ES" sz="2800" b="1" dirty="0">
              <a:solidFill>
                <a:schemeClr val="accent1"/>
              </a:solidFill>
            </a:endParaRPr>
          </a:p>
        </p:txBody>
      </p:sp>
      <p:sp>
        <p:nvSpPr>
          <p:cNvPr id="2" name="Rectángulo 1"/>
          <p:cNvSpPr/>
          <p:nvPr/>
        </p:nvSpPr>
        <p:spPr>
          <a:xfrm>
            <a:off x="1037493" y="1459997"/>
            <a:ext cx="9891232" cy="5212902"/>
          </a:xfrm>
          <a:prstGeom prst="rect">
            <a:avLst/>
          </a:prstGeom>
        </p:spPr>
        <p:txBody>
          <a:bodyPr wrap="square">
            <a:spAutoFit/>
          </a:bodyPr>
          <a:lstStyle/>
          <a:p>
            <a:pPr algn="just">
              <a:lnSpc>
                <a:spcPct val="150000"/>
              </a:lnSpc>
              <a:spcAft>
                <a:spcPts val="0"/>
              </a:spcAft>
            </a:pPr>
            <a:r>
              <a:rPr lang="es-ES_tradnl" sz="2000" b="1" dirty="0">
                <a:latin typeface="+mj-lt"/>
                <a:ea typeface="Times New Roman" panose="02020603050405020304" pitchFamily="18" charset="0"/>
              </a:rPr>
              <a:t>El objetivo fundamental </a:t>
            </a:r>
            <a:r>
              <a:rPr lang="es-ES_tradnl" sz="2000" dirty="0">
                <a:latin typeface="+mj-lt"/>
                <a:ea typeface="Times New Roman" panose="02020603050405020304" pitchFamily="18" charset="0"/>
              </a:rPr>
              <a:t>es proteger frente a la gripe y </a:t>
            </a:r>
            <a:r>
              <a:rPr lang="es-ES_tradnl" sz="2000" dirty="0" err="1">
                <a:latin typeface="+mj-lt"/>
                <a:ea typeface="Times New Roman" panose="02020603050405020304" pitchFamily="18" charset="0"/>
              </a:rPr>
              <a:t>covid</a:t>
            </a:r>
            <a:r>
              <a:rPr lang="es-ES_tradnl" sz="2000" dirty="0">
                <a:latin typeface="+mj-lt"/>
                <a:ea typeface="Times New Roman" panose="02020603050405020304" pitchFamily="18" charset="0"/>
              </a:rPr>
              <a:t> a las personas con mayor probabilidad de complicaciones por razones de edad o por presentar patologías previas.</a:t>
            </a:r>
            <a:endParaRPr lang="es-ES" sz="2000" dirty="0">
              <a:latin typeface="+mj-lt"/>
              <a:ea typeface="Times New Roman" panose="02020603050405020304" pitchFamily="18" charset="0"/>
            </a:endParaRPr>
          </a:p>
          <a:p>
            <a:pPr algn="just">
              <a:lnSpc>
                <a:spcPct val="150000"/>
              </a:lnSpc>
              <a:spcAft>
                <a:spcPts val="0"/>
              </a:spcAft>
            </a:pPr>
            <a:r>
              <a:rPr lang="es-ES_tradnl" sz="2000" dirty="0">
                <a:latin typeface="+mj-lt"/>
                <a:ea typeface="Times New Roman" panose="02020603050405020304" pitchFamily="18" charset="0"/>
              </a:rPr>
              <a:t> </a:t>
            </a:r>
            <a:r>
              <a:rPr lang="es-ES_tradnl" sz="2000" b="1" dirty="0">
                <a:latin typeface="+mj-lt"/>
                <a:ea typeface="Times New Roman" panose="02020603050405020304" pitchFamily="18" charset="0"/>
              </a:rPr>
              <a:t>Objetivos específicos:</a:t>
            </a:r>
            <a:endParaRPr lang="es-ES" sz="2000" b="1" dirty="0">
              <a:latin typeface="+mj-lt"/>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s-ES_tradnl" dirty="0">
                <a:latin typeface="+mj-lt"/>
                <a:ea typeface="Times New Roman" panose="02020603050405020304" pitchFamily="18" charset="0"/>
              </a:rPr>
              <a:t>Disminuir la </a:t>
            </a:r>
            <a:r>
              <a:rPr lang="es-ES_tradnl" dirty="0" err="1">
                <a:latin typeface="+mj-lt"/>
                <a:ea typeface="Times New Roman" panose="02020603050405020304" pitchFamily="18" charset="0"/>
              </a:rPr>
              <a:t>morbi</a:t>
            </a:r>
            <a:r>
              <a:rPr lang="es-ES_tradnl" dirty="0">
                <a:latin typeface="+mj-lt"/>
                <a:ea typeface="Times New Roman" panose="02020603050405020304" pitchFamily="18" charset="0"/>
              </a:rPr>
              <a:t>-mortalidad por gripe y </a:t>
            </a:r>
            <a:r>
              <a:rPr lang="es-ES_tradnl" dirty="0" err="1">
                <a:latin typeface="+mj-lt"/>
                <a:ea typeface="Times New Roman" panose="02020603050405020304" pitchFamily="18" charset="0"/>
              </a:rPr>
              <a:t>covid</a:t>
            </a:r>
            <a:r>
              <a:rPr lang="es-ES_tradnl" dirty="0">
                <a:latin typeface="+mj-lt"/>
                <a:ea typeface="Times New Roman" panose="02020603050405020304" pitchFamily="18" charset="0"/>
              </a:rPr>
              <a:t>  en Aragón.</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 la </a:t>
            </a:r>
            <a:r>
              <a:rPr lang="es-ES_tradnl" sz="1800" b="1" dirty="0">
                <a:effectLst/>
                <a:latin typeface="Arial" panose="020B0604020202020204" pitchFamily="34" charset="0"/>
                <a:ea typeface="Times New Roman" panose="02020603050405020304" pitchFamily="18" charset="0"/>
              </a:rPr>
              <a:t>población de 60 o más años de edad del 75% </a:t>
            </a:r>
            <a:r>
              <a:rPr lang="es-ES_tradnl" sz="1800" dirty="0">
                <a:effectLst/>
                <a:latin typeface="Arial" panose="020B0604020202020204" pitchFamily="34" charset="0"/>
                <a:ea typeface="Times New Roman" panose="02020603050405020304" pitchFamily="18" charset="0"/>
              </a:rPr>
              <a:t>o superior que permitan reducir la </a:t>
            </a:r>
            <a:r>
              <a:rPr lang="es-ES_tradnl" sz="1800" dirty="0" err="1">
                <a:effectLst/>
                <a:latin typeface="Arial" panose="020B0604020202020204" pitchFamily="34" charset="0"/>
                <a:ea typeface="Times New Roman" panose="02020603050405020304" pitchFamily="18" charset="0"/>
              </a:rPr>
              <a:t>morbi</a:t>
            </a:r>
            <a:r>
              <a:rPr lang="es-ES_tradnl" sz="1800" dirty="0">
                <a:effectLst/>
                <a:latin typeface="Arial" panose="020B0604020202020204" pitchFamily="34" charset="0"/>
                <a:ea typeface="Times New Roman" panose="02020603050405020304" pitchFamily="18" charset="0"/>
              </a:rPr>
              <a:t>-mortalidad y los costes socio-económicos.</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entre los </a:t>
            </a:r>
            <a:r>
              <a:rPr lang="es-ES_tradnl" sz="1800" b="1" dirty="0">
                <a:effectLst/>
                <a:latin typeface="Arial" panose="020B0604020202020204" pitchFamily="34" charset="0"/>
                <a:ea typeface="Times New Roman" panose="02020603050405020304" pitchFamily="18" charset="0"/>
              </a:rPr>
              <a:t>trabajadores sanitarios del 75% </a:t>
            </a:r>
            <a:r>
              <a:rPr lang="es-ES_tradnl" sz="1800" dirty="0">
                <a:effectLst/>
                <a:latin typeface="Arial" panose="020B0604020202020204" pitchFamily="34" charset="0"/>
                <a:ea typeface="Times New Roman" panose="02020603050405020304" pitchFamily="18" charset="0"/>
              </a:rPr>
              <a:t>o superior, como medida de protección personal, limitar el impacto en el sistema sanitario y para evitar la transmisión de estas enfermedades a los pacientes.</a:t>
            </a:r>
          </a:p>
          <a:p>
            <a:pPr marL="285750" indent="-285750" algn="just">
              <a:lnSpc>
                <a:spcPct val="150000"/>
              </a:lnSpc>
              <a:spcAft>
                <a:spcPts val="0"/>
              </a:spcAft>
              <a:buFont typeface="Arial" panose="020B0604020202020204" pitchFamily="34" charset="0"/>
              <a:buChar char="•"/>
            </a:pPr>
            <a:r>
              <a:rPr lang="es-ES_tradnl" sz="1800" dirty="0">
                <a:effectLst/>
                <a:latin typeface="Arial" panose="020B0604020202020204" pitchFamily="34" charset="0"/>
                <a:ea typeface="Times New Roman" panose="02020603050405020304" pitchFamily="18" charset="0"/>
              </a:rPr>
              <a:t>Obtener una cobertura de vacunación entre las </a:t>
            </a:r>
            <a:r>
              <a:rPr lang="es-ES_tradnl" sz="1800" b="1" dirty="0">
                <a:effectLst/>
                <a:latin typeface="Arial" panose="020B0604020202020204" pitchFamily="34" charset="0"/>
                <a:ea typeface="Times New Roman" panose="02020603050405020304" pitchFamily="18" charset="0"/>
              </a:rPr>
              <a:t>mujeres embarazadas del 60% </a:t>
            </a:r>
            <a:r>
              <a:rPr lang="es-ES_tradnl" sz="1800" dirty="0">
                <a:effectLst/>
                <a:latin typeface="Arial" panose="020B0604020202020204" pitchFamily="34" charset="0"/>
                <a:ea typeface="Times New Roman" panose="02020603050405020304" pitchFamily="18" charset="0"/>
              </a:rPr>
              <a:t>o superior, como medida de protección a la propia mujer y a su futuro hijo.</a:t>
            </a:r>
            <a:endParaRPr lang="es-E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50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a:t>
            </a:r>
            <a:endParaRPr lang="es-ES" sz="2800" b="1" dirty="0">
              <a:solidFill>
                <a:schemeClr val="accent1"/>
              </a:solidFill>
            </a:endParaRPr>
          </a:p>
        </p:txBody>
      </p:sp>
      <p:sp>
        <p:nvSpPr>
          <p:cNvPr id="2" name="Rectángulo 1"/>
          <p:cNvSpPr/>
          <p:nvPr/>
        </p:nvSpPr>
        <p:spPr>
          <a:xfrm>
            <a:off x="215758" y="1383047"/>
            <a:ext cx="11620072" cy="4893647"/>
          </a:xfrm>
          <a:prstGeom prst="rect">
            <a:avLst/>
          </a:prstGeom>
        </p:spPr>
        <p:txBody>
          <a:bodyPr wrap="square">
            <a:spAutoFit/>
          </a:bodyPr>
          <a:lstStyle/>
          <a:p>
            <a:pPr marL="342900" lvl="0" indent="-342900" algn="just">
              <a:lnSpc>
                <a:spcPct val="150000"/>
              </a:lnSpc>
              <a:spcAft>
                <a:spcPts val="0"/>
              </a:spcAft>
              <a:buFont typeface="+mj-lt"/>
              <a:buAutoNum type="alphaUcPeriod"/>
            </a:pPr>
            <a:r>
              <a:rPr lang="es-ES" b="1" dirty="0">
                <a:latin typeface="+mj-lt"/>
                <a:ea typeface="Calibri" panose="020F0502020204030204" pitchFamily="34" charset="0"/>
                <a:cs typeface="Times New Roman" panose="02020603050405020304" pitchFamily="18" charset="0"/>
              </a:rPr>
              <a:t>Por el mayor riesgo de complicaciones o cuadros graves en caso de padecer estas infecciones</a:t>
            </a:r>
            <a:r>
              <a:rPr lang="es-ES" dirty="0">
                <a:latin typeface="+mj-lt"/>
                <a:ea typeface="Calibri" panose="020F0502020204030204" pitchFamily="34" charset="0"/>
                <a:cs typeface="Times New Roman" panose="02020603050405020304" pitchFamily="18" charset="0"/>
              </a:rPr>
              <a:t>:</a:t>
            </a:r>
          </a:p>
          <a:p>
            <a:pPr marL="800100" lvl="1" indent="-342900" algn="just">
              <a:lnSpc>
                <a:spcPct val="150000"/>
              </a:lnSpc>
              <a:buFont typeface="+mj-lt"/>
              <a:buAutoNum type="arabicPeriod"/>
            </a:pPr>
            <a:r>
              <a:rPr lang="es-ES" sz="2000" b="1" dirty="0">
                <a:latin typeface="+mj-lt"/>
                <a:ea typeface="Calibri" panose="020F0502020204030204" pitchFamily="34" charset="0"/>
                <a:cs typeface="Times New Roman" panose="02020603050405020304" pitchFamily="18" charset="0"/>
              </a:rPr>
              <a:t>Personas de 60 años o más.</a:t>
            </a:r>
          </a:p>
          <a:p>
            <a:pPr marL="800100" lvl="1" indent="-342900" algn="just">
              <a:lnSpc>
                <a:spcPct val="150000"/>
              </a:lnSpc>
              <a:buFont typeface="+mj-lt"/>
              <a:buAutoNum type="arabicPeriod"/>
            </a:pPr>
            <a:r>
              <a:rPr lang="es-ES" sz="2000" b="1" dirty="0">
                <a:effectLst/>
                <a:latin typeface="Arial" panose="020B0604020202020204" pitchFamily="34" charset="0"/>
                <a:ea typeface="Calibri" panose="020F0502020204030204" pitchFamily="34" charset="0"/>
                <a:cs typeface="Times New Roman" panose="02020603050405020304" pitchFamily="18" charset="0"/>
              </a:rPr>
              <a:t>Personas de 5 años o más residentes en centros de discapacidad y residencias de </a:t>
            </a:r>
            <a:r>
              <a:rPr lang="es-ES" sz="2000" b="1" dirty="0" smtClean="0">
                <a:effectLst/>
                <a:latin typeface="Arial" panose="020B0604020202020204" pitchFamily="34" charset="0"/>
                <a:ea typeface="Calibri" panose="020F0502020204030204" pitchFamily="34" charset="0"/>
                <a:cs typeface="Times New Roman" panose="02020603050405020304" pitchFamily="18" charset="0"/>
              </a:rPr>
              <a:t>mayores, </a:t>
            </a:r>
            <a:r>
              <a:rPr lang="es-ES" sz="2000" b="1" dirty="0">
                <a:effectLst/>
                <a:latin typeface="Arial" panose="020B0604020202020204" pitchFamily="34" charset="0"/>
                <a:ea typeface="Calibri" panose="020F0502020204030204" pitchFamily="34" charset="0"/>
                <a:cs typeface="Times New Roman" panose="02020603050405020304" pitchFamily="18" charset="0"/>
              </a:rPr>
              <a:t>así como otras personas institucionalizadas de manera prolongada y residentes en instituciones cerradas.</a:t>
            </a:r>
            <a:endParaRPr lang="es-ES" sz="2000" b="1" dirty="0">
              <a:latin typeface="+mj-lt"/>
              <a:ea typeface="Calibri" panose="020F0502020204030204" pitchFamily="34" charset="0"/>
              <a:cs typeface="Times New Roman" panose="02020603050405020304" pitchFamily="18" charset="0"/>
            </a:endParaRPr>
          </a:p>
          <a:p>
            <a:pPr marL="800100" lvl="1" indent="-342900" algn="just">
              <a:lnSpc>
                <a:spcPct val="150000"/>
              </a:lnSpc>
              <a:buFont typeface="+mj-lt"/>
              <a:buAutoNum type="arabicPeriod"/>
            </a:pPr>
            <a:r>
              <a:rPr lang="es-ES" sz="2000" b="1" dirty="0">
                <a:latin typeface="+mj-lt"/>
                <a:ea typeface="Calibri" panose="020F0502020204030204" pitchFamily="34" charset="0"/>
                <a:cs typeface="Times New Roman" panose="02020603050405020304" pitchFamily="18" charset="0"/>
              </a:rPr>
              <a:t>Personas menores de 60 años de edad con las siguientes condiciones de riesgo:</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diabetes mellitus y síndrome de Cushing</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obesidad mórbida (índice de masa corporal ≥40 en adultos, ≥35 en adolescentes o ≥3 DS en la infancia)</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enfermedades crónicas cardiovasculares, neurológicas o respiratorias, incluyendo displasia bronco-pulmonar, fibrosis quística y asma</a:t>
            </a:r>
          </a:p>
        </p:txBody>
      </p:sp>
    </p:spTree>
    <p:extLst>
      <p:ext uri="{BB962C8B-B14F-4D97-AF65-F5344CB8AC3E}">
        <p14:creationId xmlns:p14="http://schemas.microsoft.com/office/powerpoint/2010/main" val="10212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0343" y="1634675"/>
            <a:ext cx="9780814" cy="4662815"/>
          </a:xfrm>
          <a:prstGeom prst="rect">
            <a:avLst/>
          </a:prstGeom>
        </p:spPr>
        <p:txBody>
          <a:bodyPr wrap="square">
            <a:spAutoFit/>
          </a:bodyPr>
          <a:lstStyle/>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 renal crónica y síndrome nefrótico</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hemoglobinopatías y anemias o hemofilia, otros trastornos de la coagulación y trastornos hemorrágicos crónicos, así como receptores de hemoderivados y transfusiones múltiples</a:t>
            </a:r>
          </a:p>
          <a:p>
            <a:pPr marL="1257300" lvl="2" indent="-342900" algn="just">
              <a:lnSpc>
                <a:spcPct val="150000"/>
              </a:lnSpc>
              <a:buFont typeface="Wingdings" panose="05000000000000000000" pitchFamily="2" charset="2"/>
              <a:buChar char=""/>
            </a:pPr>
            <a:r>
              <a:rPr lang="es-ES" dirty="0" err="1">
                <a:ea typeface="Calibri" panose="020F0502020204030204" pitchFamily="34" charset="0"/>
                <a:cs typeface="Times New Roman" panose="02020603050405020304" pitchFamily="18" charset="0"/>
              </a:rPr>
              <a:t>asplenia</a:t>
            </a:r>
            <a:r>
              <a:rPr lang="es-ES" dirty="0">
                <a:ea typeface="Calibri" panose="020F0502020204030204" pitchFamily="34" charset="0"/>
                <a:cs typeface="Times New Roman" panose="02020603050405020304" pitchFamily="18" charset="0"/>
              </a:rPr>
              <a:t> o disfunción esplénica grave</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 hepática crónica, incluyendo alcoholismo crónico</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enfermedades neuromusculares graves</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inmunosupresión (incluyendo las inmunodeficiencias primarias y la originada por la infección por VIH o por fármacos , así como en los receptores de trasplantes</a:t>
            </a:r>
            <a:r>
              <a:rPr lang="es-ES" strike="sngStrike" dirty="0">
                <a:solidFill>
                  <a:srgbClr val="FF0000"/>
                </a:solidFill>
                <a:ea typeface="Calibri" panose="020F0502020204030204" pitchFamily="34" charset="0"/>
                <a:cs typeface="Times New Roman" panose="02020603050405020304" pitchFamily="18" charset="0"/>
              </a:rPr>
              <a:t>1</a:t>
            </a:r>
            <a:r>
              <a:rPr lang="es-ES" dirty="0">
                <a:ea typeface="Calibri" panose="020F0502020204030204" pitchFamily="34" charset="0"/>
                <a:cs typeface="Times New Roman" panose="02020603050405020304" pitchFamily="18" charset="0"/>
              </a:rPr>
              <a:t> y déficit de complemento) </a:t>
            </a:r>
          </a:p>
          <a:p>
            <a:pPr marL="1257300" lvl="2" indent="-342900" algn="just">
              <a:lnSpc>
                <a:spcPct val="150000"/>
              </a:lnSpc>
              <a:buFont typeface="Wingdings" panose="05000000000000000000" pitchFamily="2" charset="2"/>
              <a:buChar char=""/>
            </a:pPr>
            <a:endParaRPr lang="es-ES" dirty="0">
              <a:ea typeface="Calibri" panose="020F0502020204030204" pitchFamily="34" charset="0"/>
              <a:cs typeface="Times New Roman" panose="02020603050405020304" pitchFamily="18" charset="0"/>
            </a:endParaRPr>
          </a:p>
        </p:txBody>
      </p:sp>
      <p:sp>
        <p:nvSpPr>
          <p:cNvPr id="3"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COVID(II)</a:t>
            </a:r>
            <a:endParaRPr lang="es-ES" sz="2800" b="1" dirty="0">
              <a:solidFill>
                <a:schemeClr val="accent1"/>
              </a:solidFill>
            </a:endParaRPr>
          </a:p>
        </p:txBody>
      </p:sp>
    </p:spTree>
    <p:extLst>
      <p:ext uri="{BB962C8B-B14F-4D97-AF65-F5344CB8AC3E}">
        <p14:creationId xmlns:p14="http://schemas.microsoft.com/office/powerpoint/2010/main" val="198557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0237" y="791629"/>
            <a:ext cx="10234246" cy="6093976"/>
          </a:xfrm>
          <a:prstGeom prst="rect">
            <a:avLst/>
          </a:prstGeom>
        </p:spPr>
        <p:txBody>
          <a:bodyPr wrap="square">
            <a:spAutoFit/>
          </a:bodyPr>
          <a:lstStyle/>
          <a:p>
            <a:endParaRPr lang="es-ES" dirty="0"/>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cáncer y hemopatías malignas </a:t>
            </a:r>
          </a:p>
          <a:p>
            <a:pPr marL="1257300" lvl="2" indent="-342900" algn="just">
              <a:lnSpc>
                <a:spcPct val="150000"/>
              </a:lnSpc>
              <a:buFont typeface="Wingdings" panose="05000000000000000000" pitchFamily="2" charset="2"/>
              <a:buChar char=""/>
            </a:pPr>
            <a:r>
              <a:rPr lang="es-ES" dirty="0">
                <a:ea typeface="Calibri" panose="020F0502020204030204" pitchFamily="34" charset="0"/>
                <a:cs typeface="Times New Roman" panose="02020603050405020304" pitchFamily="18" charset="0"/>
              </a:rPr>
              <a:t>fístula de líquido cefalorraquídeo e implante coclear o en espera del mismo </a:t>
            </a:r>
            <a:endParaRPr lang="es-ES" dirty="0">
              <a:latin typeface="+mj-lt"/>
              <a:ea typeface="Calibri" panose="020F0502020204030204" pitchFamily="34" charset="0"/>
              <a:cs typeface="Times New Roman" panose="02020603050405020304" pitchFamily="18" charset="0"/>
            </a:endParaRP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 celíaca </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enfermedad inflamatoria crónica </a:t>
            </a:r>
          </a:p>
          <a:p>
            <a:pPr marL="1257300" lvl="2" indent="-342900" algn="just">
              <a:lnSpc>
                <a:spcPct val="150000"/>
              </a:lnSpc>
              <a:buFont typeface="Wingdings" panose="05000000000000000000" pitchFamily="2" charset="2"/>
              <a:buChar char=""/>
            </a:pPr>
            <a:r>
              <a:rPr lang="es-ES" dirty="0">
                <a:latin typeface="+mj-lt"/>
                <a:ea typeface="Calibri" panose="020F0502020204030204" pitchFamily="34" charset="0"/>
                <a:cs typeface="Times New Roman" panose="02020603050405020304" pitchFamily="18" charset="0"/>
              </a:rPr>
              <a:t>trastornos y enfermedades que conllevan disfunción cognitiva: síndrome de Down, demencias y otras </a:t>
            </a:r>
          </a:p>
          <a:p>
            <a:pPr marL="800100" lvl="1" indent="-342900" algn="just">
              <a:lnSpc>
                <a:spcPct val="150000"/>
              </a:lnSpc>
              <a:buFont typeface="+mj-lt"/>
              <a:buAutoNum type="arabicPeriod" startAt="4"/>
            </a:pPr>
            <a:r>
              <a:rPr lang="es-ES" sz="2000" b="1" dirty="0">
                <a:latin typeface="+mj-lt"/>
                <a:ea typeface="Calibri" panose="020F0502020204030204" pitchFamily="34" charset="0"/>
                <a:cs typeface="Times New Roman" panose="02020603050405020304" pitchFamily="18" charset="0"/>
              </a:rPr>
              <a:t>Embarazadas en cualquier trimestre de gestación y mujeres durante el puerperio (hasta los 6 meses tras el parto y que no se hayan vacunado durante el embarazo). </a:t>
            </a:r>
          </a:p>
          <a:p>
            <a:pPr marL="800100" lvl="1" indent="-342900" algn="just">
              <a:lnSpc>
                <a:spcPct val="150000"/>
              </a:lnSpc>
              <a:buFont typeface="+mj-lt"/>
              <a:buAutoNum type="arabicPeriod" startAt="4"/>
            </a:pPr>
            <a:r>
              <a:rPr lang="es-ES" sz="2000" b="1" dirty="0"/>
              <a:t>Personas convivientes con aquellas que tienen alto grado de inmunosupresión. También se podrán incluir convivientes de personas con otras enfermedades de mayor riesgo y mayores, definidos en los </a:t>
            </a:r>
            <a:r>
              <a:rPr lang="es-ES" sz="2000" b="1" dirty="0" err="1" smtClean="0"/>
              <a:t>subapartados</a:t>
            </a:r>
            <a:r>
              <a:rPr lang="es-ES" sz="2000" b="1" dirty="0" smtClean="0"/>
              <a:t> </a:t>
            </a:r>
            <a:r>
              <a:rPr lang="es-ES" sz="2000" b="1" dirty="0"/>
              <a:t>1 y 3. </a:t>
            </a:r>
          </a:p>
        </p:txBody>
      </p:sp>
      <p:sp>
        <p:nvSpPr>
          <p:cNvPr id="3" name="4 CuadroTexto"/>
          <p:cNvSpPr txBox="1"/>
          <p:nvPr/>
        </p:nvSpPr>
        <p:spPr>
          <a:xfrm>
            <a:off x="793526" y="179370"/>
            <a:ext cx="10857368"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COVID(III)</a:t>
            </a:r>
            <a:endParaRPr lang="es-ES" sz="2800" b="1" dirty="0">
              <a:solidFill>
                <a:schemeClr val="accent1"/>
              </a:solidFill>
            </a:endParaRPr>
          </a:p>
        </p:txBody>
      </p:sp>
    </p:spTree>
    <p:extLst>
      <p:ext uri="{BB962C8B-B14F-4D97-AF65-F5344CB8AC3E}">
        <p14:creationId xmlns:p14="http://schemas.microsoft.com/office/powerpoint/2010/main" val="300098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7443" y="1730828"/>
            <a:ext cx="10303328" cy="3416320"/>
          </a:xfrm>
          <a:prstGeom prst="rect">
            <a:avLst/>
          </a:prstGeom>
        </p:spPr>
        <p:txBody>
          <a:bodyPr wrap="square">
            <a:spAutoFit/>
          </a:bodyPr>
          <a:lstStyle/>
          <a:p>
            <a:pPr lvl="1" algn="just">
              <a:lnSpc>
                <a:spcPct val="150000"/>
              </a:lnSpc>
            </a:pPr>
            <a:r>
              <a:rPr lang="es-ES" b="1" dirty="0">
                <a:latin typeface="+mj-lt"/>
                <a:ea typeface="Calibri" panose="020F0502020204030204" pitchFamily="34" charset="0"/>
                <a:cs typeface="Times New Roman" panose="02020603050405020304" pitchFamily="18" charset="0"/>
              </a:rPr>
              <a:t>B. Para reducir el impacto y el mantenimiento de servicios críticos y esenciales a la comunidad: </a:t>
            </a:r>
          </a:p>
          <a:p>
            <a:pPr lvl="1" algn="just">
              <a:lnSpc>
                <a:spcPct val="150000"/>
              </a:lnSpc>
            </a:pPr>
            <a:r>
              <a:rPr lang="es-ES" dirty="0">
                <a:latin typeface="+mj-lt"/>
                <a:ea typeface="Calibri" panose="020F0502020204030204" pitchFamily="34" charset="0"/>
                <a:cs typeface="Times New Roman" panose="02020603050405020304" pitchFamily="18" charset="0"/>
              </a:rPr>
              <a:t>	</a:t>
            </a:r>
            <a:r>
              <a:rPr lang="es-ES" b="1" dirty="0">
                <a:latin typeface="+mj-lt"/>
                <a:ea typeface="Calibri" panose="020F0502020204030204" pitchFamily="34" charset="0"/>
                <a:cs typeface="Times New Roman" panose="02020603050405020304" pitchFamily="18" charset="0"/>
              </a:rPr>
              <a:t>6. Personal de centros sanitarios y </a:t>
            </a:r>
            <a:r>
              <a:rPr lang="es-ES" b="1" dirty="0" err="1">
                <a:latin typeface="+mj-lt"/>
                <a:ea typeface="Calibri" panose="020F0502020204030204" pitchFamily="34" charset="0"/>
                <a:cs typeface="Times New Roman" panose="02020603050405020304" pitchFamily="18" charset="0"/>
              </a:rPr>
              <a:t>sociosanitarios</a:t>
            </a:r>
            <a:r>
              <a:rPr lang="es-ES" b="1" dirty="0">
                <a:latin typeface="+mj-lt"/>
                <a:ea typeface="Calibri" panose="020F0502020204030204" pitchFamily="34" charset="0"/>
                <a:cs typeface="Times New Roman" panose="02020603050405020304" pitchFamily="18" charset="0"/>
              </a:rPr>
              <a:t> </a:t>
            </a:r>
            <a:r>
              <a:rPr lang="es-ES" dirty="0">
                <a:latin typeface="+mj-lt"/>
                <a:ea typeface="Calibri" panose="020F0502020204030204" pitchFamily="34" charset="0"/>
                <a:cs typeface="Times New Roman" panose="02020603050405020304" pitchFamily="18" charset="0"/>
              </a:rPr>
              <a:t>públicos y privados (tanto sanitarios como no sanitarios, excepto estudiantes en los que solo se recomienda vacunación frente a la gripe). </a:t>
            </a:r>
          </a:p>
          <a:p>
            <a:pPr lvl="1" algn="just">
              <a:lnSpc>
                <a:spcPct val="150000"/>
              </a:lnSpc>
            </a:pPr>
            <a:r>
              <a:rPr lang="es-ES" b="1" dirty="0">
                <a:latin typeface="+mj-lt"/>
                <a:ea typeface="Calibri" panose="020F0502020204030204" pitchFamily="34" charset="0"/>
                <a:cs typeface="Times New Roman" panose="02020603050405020304" pitchFamily="18" charset="0"/>
              </a:rPr>
              <a:t>	7. Personas que trabajan en servicios públicos esenciales</a:t>
            </a:r>
            <a:r>
              <a:rPr lang="es-ES" dirty="0">
                <a:latin typeface="+mj-lt"/>
                <a:ea typeface="Calibri" panose="020F0502020204030204" pitchFamily="34" charset="0"/>
                <a:cs typeface="Times New Roman" panose="02020603050405020304" pitchFamily="18" charset="0"/>
              </a:rPr>
              <a:t>, con especial énfasis en los siguientes subgrupos: </a:t>
            </a:r>
            <a:r>
              <a:rPr lang="es-ES" dirty="0">
                <a:ea typeface="Calibri" panose="020F0502020204030204" pitchFamily="34" charset="0"/>
                <a:cs typeface="Times New Roman" panose="02020603050405020304" pitchFamily="18" charset="0"/>
              </a:rPr>
              <a:t>Fuerzas y cuerpos de seguridad del Estado, con dependencia nacional, autonómica o local. Bomberos. Servicios de protección civil. </a:t>
            </a:r>
          </a:p>
        </p:txBody>
      </p:sp>
      <p:sp>
        <p:nvSpPr>
          <p:cNvPr id="4" name="4 CuadroTexto"/>
          <p:cNvSpPr txBox="1"/>
          <p:nvPr/>
        </p:nvSpPr>
        <p:spPr>
          <a:xfrm>
            <a:off x="968187" y="508143"/>
            <a:ext cx="10515599" cy="954107"/>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 y COVID(IV)</a:t>
            </a:r>
            <a:endParaRPr lang="es-ES" sz="2800" b="1" dirty="0">
              <a:solidFill>
                <a:schemeClr val="accent1"/>
              </a:solidFill>
            </a:endParaRPr>
          </a:p>
        </p:txBody>
      </p:sp>
    </p:spTree>
    <p:extLst>
      <p:ext uri="{BB962C8B-B14F-4D97-AF65-F5344CB8AC3E}">
        <p14:creationId xmlns:p14="http://schemas.microsoft.com/office/powerpoint/2010/main" val="34007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2106635" y="479977"/>
            <a:ext cx="7192109" cy="769441"/>
          </a:xfrm>
          <a:prstGeom prst="rect">
            <a:avLst/>
          </a:prstGeom>
          <a:noFill/>
        </p:spPr>
        <p:txBody>
          <a:bodyPr wrap="square">
            <a:spAutoFit/>
          </a:bodyPr>
          <a:lstStyle/>
          <a:p>
            <a:pPr algn="ctr" eaLnBrk="0" hangingPunct="0"/>
            <a:r>
              <a:rPr lang="es-ES" sz="4400" b="1" dirty="0">
                <a:solidFill>
                  <a:schemeClr val="accent1"/>
                </a:solidFill>
              </a:rPr>
              <a:t>ÍNDICE</a:t>
            </a:r>
          </a:p>
        </p:txBody>
      </p:sp>
      <p:sp>
        <p:nvSpPr>
          <p:cNvPr id="2" name="CuadroTexto 1">
            <a:extLst>
              <a:ext uri="{FF2B5EF4-FFF2-40B4-BE49-F238E27FC236}">
                <a16:creationId xmlns:a16="http://schemas.microsoft.com/office/drawing/2014/main" id="{3D5126CF-972A-00D1-47E7-6A5C2C9EAE74}"/>
              </a:ext>
            </a:extLst>
          </p:cNvPr>
          <p:cNvSpPr txBox="1"/>
          <p:nvPr/>
        </p:nvSpPr>
        <p:spPr>
          <a:xfrm>
            <a:off x="1472642" y="1937154"/>
            <a:ext cx="9719325" cy="3693319"/>
          </a:xfrm>
          <a:prstGeom prst="rect">
            <a:avLst/>
          </a:prstGeom>
          <a:noFill/>
        </p:spPr>
        <p:txBody>
          <a:bodyPr wrap="square" lIns="0" tIns="0" rIns="0" bIns="0" rtlCol="0">
            <a:spAutoFit/>
          </a:bodyPr>
          <a:lstStyle/>
          <a:p>
            <a:pPr marL="742950" indent="-742950">
              <a:spcBef>
                <a:spcPts val="600"/>
              </a:spcBef>
              <a:spcAft>
                <a:spcPts val="1800"/>
              </a:spcAft>
              <a:buFont typeface="+mj-lt"/>
              <a:buAutoNum type="arabicPeriod"/>
            </a:pP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Situación epidemiológica de Infecciones Respiratorias Agudas (</a:t>
            </a:r>
            <a:r>
              <a:rPr lang="es-ES" sz="3600" b="1" dirty="0" err="1" smtClean="0">
                <a:solidFill>
                  <a:schemeClr val="tx1">
                    <a:lumMod val="90000"/>
                    <a:lumOff val="10000"/>
                  </a:schemeClr>
                </a:solidFill>
                <a:latin typeface="Calibri" panose="020F0502020204030204" pitchFamily="34" charset="0"/>
                <a:ea typeface="Arial" charset="0"/>
                <a:cs typeface="Calibri" panose="020F0502020204030204" pitchFamily="34" charset="0"/>
              </a:rPr>
              <a:t>IRAs</a:t>
            </a: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a:t>
            </a:r>
          </a:p>
          <a:p>
            <a:pPr marL="742950" indent="-742950">
              <a:spcBef>
                <a:spcPts val="600"/>
              </a:spcBef>
              <a:spcAft>
                <a:spcPts val="1800"/>
              </a:spcAft>
              <a:buFont typeface="+mj-lt"/>
              <a:buAutoNum type="arabicPeriod"/>
            </a:pP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Inmunización </a:t>
            </a: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frente a VRS</a:t>
            </a:r>
          </a:p>
          <a:p>
            <a:pPr marL="742950" indent="-742950">
              <a:spcBef>
                <a:spcPts val="600"/>
              </a:spcBef>
              <a:spcAft>
                <a:spcPts val="1800"/>
              </a:spcAft>
              <a:buFont typeface="+mj-lt"/>
              <a:buAutoNum type="arabicPeriod"/>
            </a:pP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Campaña </a:t>
            </a:r>
            <a:r>
              <a:rPr lang="es-ES" sz="3600" b="1" dirty="0" smtClean="0">
                <a:solidFill>
                  <a:schemeClr val="tx1">
                    <a:lumMod val="90000"/>
                    <a:lumOff val="10000"/>
                  </a:schemeClr>
                </a:solidFill>
                <a:latin typeface="Calibri" panose="020F0502020204030204" pitchFamily="34" charset="0"/>
                <a:ea typeface="Arial" charset="0"/>
                <a:cs typeface="Calibri" panose="020F0502020204030204" pitchFamily="34" charset="0"/>
              </a:rPr>
              <a:t>de vacunación </a:t>
            </a:r>
            <a:r>
              <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rPr>
              <a:t>gripe/</a:t>
            </a:r>
            <a:r>
              <a:rPr lang="es-ES" sz="3600" b="1" dirty="0" err="1">
                <a:solidFill>
                  <a:schemeClr val="tx1">
                    <a:lumMod val="90000"/>
                    <a:lumOff val="10000"/>
                  </a:schemeClr>
                </a:solidFill>
                <a:latin typeface="Calibri" panose="020F0502020204030204" pitchFamily="34" charset="0"/>
                <a:ea typeface="Arial" charset="0"/>
                <a:cs typeface="Calibri" panose="020F0502020204030204" pitchFamily="34" charset="0"/>
              </a:rPr>
              <a:t>covid</a:t>
            </a:r>
            <a:endParaRPr lang="es-ES" sz="3600" b="1" dirty="0">
              <a:solidFill>
                <a:schemeClr val="tx1">
                  <a:lumMod val="90000"/>
                  <a:lumOff val="10000"/>
                </a:schemeClr>
              </a:solidFill>
              <a:latin typeface="Calibri" panose="020F0502020204030204" pitchFamily="34" charset="0"/>
              <a:ea typeface="Arial" charset="0"/>
              <a:cs typeface="Calibri" panose="020F0502020204030204" pitchFamily="34" charset="0"/>
            </a:endParaRPr>
          </a:p>
          <a:p>
            <a:pPr marL="742950" indent="-742950">
              <a:spcBef>
                <a:spcPts val="600"/>
              </a:spcBef>
              <a:spcAft>
                <a:spcPts val="1800"/>
              </a:spcAft>
              <a:buFont typeface="+mj-lt"/>
              <a:buAutoNum type="arabicPeriod"/>
            </a:pPr>
            <a:r>
              <a:rPr lang="es-ES" sz="3600" b="1" i="0" dirty="0">
                <a:solidFill>
                  <a:schemeClr val="tx1">
                    <a:lumMod val="90000"/>
                    <a:lumOff val="10000"/>
                  </a:schemeClr>
                </a:solidFill>
                <a:latin typeface="Calibri" panose="020F0502020204030204" pitchFamily="34" charset="0"/>
                <a:ea typeface="Arial" charset="0"/>
                <a:cs typeface="Calibri" panose="020F0502020204030204" pitchFamily="34" charset="0"/>
              </a:rPr>
              <a:t>Actualizaciones en el calendario vacunal</a:t>
            </a:r>
            <a:endParaRPr lang="es-ES" sz="3600" b="1" i="0" dirty="0">
              <a:solidFill>
                <a:schemeClr val="tx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224373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p:nvPr/>
        </p:nvSpPr>
        <p:spPr>
          <a:xfrm>
            <a:off x="968187" y="508143"/>
            <a:ext cx="10515599" cy="523220"/>
          </a:xfrm>
          <a:prstGeom prst="rect">
            <a:avLst/>
          </a:prstGeom>
          <a:noFill/>
        </p:spPr>
        <p:txBody>
          <a:bodyPr wrap="square" rtlCol="0">
            <a:spAutoFit/>
          </a:bodyPr>
          <a:lstStyle/>
          <a:p>
            <a:pPr algn="ctr"/>
            <a:r>
              <a:rPr lang="es-ES_tradnl" sz="2800" b="1" dirty="0">
                <a:solidFill>
                  <a:schemeClr val="accent1"/>
                </a:solidFill>
              </a:rPr>
              <a:t>Grupos población diana para vacunación frente a Gripe</a:t>
            </a:r>
            <a:endParaRPr lang="es-ES" sz="2800" b="1" dirty="0">
              <a:solidFill>
                <a:schemeClr val="accent1"/>
              </a:solidFill>
            </a:endParaRPr>
          </a:p>
        </p:txBody>
      </p:sp>
      <p:sp>
        <p:nvSpPr>
          <p:cNvPr id="3" name="Rectángulo 2"/>
          <p:cNvSpPr/>
          <p:nvPr/>
        </p:nvSpPr>
        <p:spPr>
          <a:xfrm>
            <a:off x="723258" y="1306285"/>
            <a:ext cx="10265869" cy="5534849"/>
          </a:xfrm>
          <a:prstGeom prst="rect">
            <a:avLst/>
          </a:prstGeom>
        </p:spPr>
        <p:txBody>
          <a:bodyPr wrap="square">
            <a:spAutoFit/>
          </a:bodyPr>
          <a:lstStyle/>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Población infantil entre 6-59 meses de edad.</a:t>
            </a: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Personas de 5 a 59 años de edad que presentan un mayor riesgo de complicaciones derivadas de la gripe:</a:t>
            </a:r>
          </a:p>
          <a:p>
            <a:pPr marL="1657350" lvl="3" indent="-285750" algn="just">
              <a:lnSpc>
                <a:spcPct val="150000"/>
              </a:lnSpc>
              <a:spcBef>
                <a:spcPts val="600"/>
              </a:spcBef>
              <a:spcAft>
                <a:spcPts val="600"/>
              </a:spcAft>
              <a:buFont typeface="Arial" panose="020B0604020202020204" pitchFamily="34" charset="0"/>
              <a:buChar char="•"/>
            </a:pPr>
            <a:r>
              <a:rPr lang="es-ES" dirty="0">
                <a:latin typeface="+mj-lt"/>
                <a:ea typeface="Calibri" panose="020F0502020204030204" pitchFamily="34" charset="0"/>
                <a:cs typeface="Times New Roman" panose="02020603050405020304" pitchFamily="18" charset="0"/>
              </a:rPr>
              <a:t>Personas de 5-18 años de edad que reciben tratamiento prolongado con ácido acetilsalicílico, por la posibilidad de desarrollar un síndrome de Reye tras la gripe.</a:t>
            </a:r>
          </a:p>
          <a:p>
            <a:pPr marL="1657350" lvl="3" indent="-285750" algn="just">
              <a:lnSpc>
                <a:spcPct val="150000"/>
              </a:lnSpc>
              <a:spcBef>
                <a:spcPts val="600"/>
              </a:spcBef>
              <a:spcAft>
                <a:spcPts val="600"/>
              </a:spcAft>
              <a:buFont typeface="Arial" panose="020B0604020202020204" pitchFamily="34" charset="0"/>
              <a:buChar char="•"/>
            </a:pPr>
            <a:r>
              <a:rPr lang="es-ES" dirty="0">
                <a:latin typeface="+mj-lt"/>
                <a:ea typeface="Calibri" panose="020F0502020204030204" pitchFamily="34" charset="0"/>
                <a:cs typeface="Times New Roman" panose="02020603050405020304" pitchFamily="18" charset="0"/>
              </a:rPr>
              <a:t>Personas fumadoras.</a:t>
            </a: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Estudiantes en prácticas en centros sanitarios y sociosanitarios.</a:t>
            </a:r>
          </a:p>
          <a:p>
            <a:pPr marL="800100" lvl="1" indent="-342900" algn="just">
              <a:lnSpc>
                <a:spcPct val="150000"/>
              </a:lnSpc>
              <a:spcBef>
                <a:spcPts val="600"/>
              </a:spcBef>
              <a:spcAft>
                <a:spcPts val="600"/>
              </a:spcAft>
              <a:buFont typeface="+mj-lt"/>
              <a:buAutoNum type="alphaUcPeriod"/>
            </a:pPr>
            <a:r>
              <a:rPr lang="es-E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Personal de guarderías y centros de educación infantil </a:t>
            </a:r>
            <a:r>
              <a:rPr lang="es-ES"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(menores de 5 años).</a:t>
            </a:r>
            <a:endParaRPr lang="es-ES" b="1" dirty="0">
              <a:solidFill>
                <a:srgbClr val="0070C0"/>
              </a:solidFill>
              <a:latin typeface="+mj-lt"/>
              <a:ea typeface="Calibri" panose="020F0502020204030204" pitchFamily="34" charset="0"/>
              <a:cs typeface="Times New Roman" panose="02020603050405020304" pitchFamily="18" charset="0"/>
            </a:endParaRPr>
          </a:p>
          <a:p>
            <a:pPr marL="800100" lvl="1" indent="-342900" algn="just">
              <a:lnSpc>
                <a:spcPct val="150000"/>
              </a:lnSpc>
              <a:spcBef>
                <a:spcPts val="600"/>
              </a:spcBef>
              <a:spcAft>
                <a:spcPts val="600"/>
              </a:spcAft>
              <a:buFont typeface="+mj-lt"/>
              <a:buAutoNum type="alphaUcPeriod"/>
            </a:pPr>
            <a:r>
              <a:rPr lang="es-ES" b="1" dirty="0">
                <a:latin typeface="+mj-lt"/>
                <a:ea typeface="Calibri" panose="020F0502020204030204" pitchFamily="34" charset="0"/>
                <a:cs typeface="Times New Roman" panose="02020603050405020304" pitchFamily="18" charset="0"/>
              </a:rPr>
              <a:t>Personas con exposición </a:t>
            </a:r>
            <a:r>
              <a:rPr lang="es-ES" dirty="0">
                <a:latin typeface="+mj-lt"/>
                <a:ea typeface="Calibri" panose="020F0502020204030204" pitchFamily="34" charset="0"/>
                <a:cs typeface="Times New Roman" panose="02020603050405020304" pitchFamily="18" charset="0"/>
              </a:rPr>
              <a:t>laboral directa a animales o a sus secreciones en granjas o explotaciones avícolas, porcinas o de visones o a fauna silvestre (aves, jabalíes o mustélidos)</a:t>
            </a:r>
          </a:p>
        </p:txBody>
      </p:sp>
    </p:spTree>
    <p:extLst>
      <p:ext uri="{BB962C8B-B14F-4D97-AF65-F5344CB8AC3E}">
        <p14:creationId xmlns:p14="http://schemas.microsoft.com/office/powerpoint/2010/main" val="138313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p:cNvSpPr txBox="1"/>
          <p:nvPr/>
        </p:nvSpPr>
        <p:spPr>
          <a:xfrm>
            <a:off x="1345914" y="7541"/>
            <a:ext cx="10024153" cy="1305165"/>
          </a:xfrm>
          <a:prstGeom prst="rect">
            <a:avLst/>
          </a:prstGeom>
          <a:noFill/>
        </p:spPr>
        <p:txBody>
          <a:bodyPr wrap="square" rtlCol="0">
            <a:spAutoFit/>
          </a:bodyPr>
          <a:lstStyle/>
          <a:p>
            <a:pPr algn="ctr">
              <a:lnSpc>
                <a:spcPct val="150000"/>
              </a:lnSpc>
            </a:pPr>
            <a:r>
              <a:rPr lang="es-ES_tradnl" sz="2800" b="1" dirty="0">
                <a:solidFill>
                  <a:schemeClr val="accent1"/>
                </a:solidFill>
              </a:rPr>
              <a:t>Cronograma de la campaña de </a:t>
            </a:r>
            <a:r>
              <a:rPr lang="es-ES_tradnl" sz="2800" b="1" dirty="0" smtClean="0">
                <a:solidFill>
                  <a:schemeClr val="accent1"/>
                </a:solidFill>
              </a:rPr>
              <a:t>vacunación antigripal </a:t>
            </a:r>
            <a:r>
              <a:rPr lang="es-ES_tradnl" sz="2800" b="1" dirty="0">
                <a:solidFill>
                  <a:schemeClr val="accent1"/>
                </a:solidFill>
              </a:rPr>
              <a:t>/ </a:t>
            </a:r>
            <a:r>
              <a:rPr lang="es-ES_tradnl" sz="2800" b="1" dirty="0" err="1">
                <a:solidFill>
                  <a:schemeClr val="accent1"/>
                </a:solidFill>
              </a:rPr>
              <a:t>Covid</a:t>
            </a:r>
            <a:r>
              <a:rPr lang="es-ES_tradnl" sz="2800" b="1" dirty="0">
                <a:solidFill>
                  <a:schemeClr val="accent1"/>
                </a:solidFill>
              </a:rPr>
              <a:t> </a:t>
            </a:r>
            <a:r>
              <a:rPr lang="es-ES_tradnl" sz="2800" b="1" dirty="0" smtClean="0">
                <a:solidFill>
                  <a:schemeClr val="accent1"/>
                </a:solidFill>
              </a:rPr>
              <a:t>2024- 2025</a:t>
            </a:r>
            <a:endParaRPr lang="es-ES_tradnl" sz="2800" b="1" dirty="0">
              <a:solidFill>
                <a:schemeClr val="accent1"/>
              </a:solidFill>
            </a:endParaRPr>
          </a:p>
        </p:txBody>
      </p:sp>
      <p:graphicFrame>
        <p:nvGraphicFramePr>
          <p:cNvPr id="4" name="Objeto 3">
            <a:extLst>
              <a:ext uri="{FF2B5EF4-FFF2-40B4-BE49-F238E27FC236}">
                <a16:creationId xmlns:a16="http://schemas.microsoft.com/office/drawing/2014/main" id="{FA0BA154-E75B-66CF-6AB7-38D58B69EFE3}"/>
              </a:ext>
            </a:extLst>
          </p:cNvPr>
          <p:cNvGraphicFramePr>
            <a:graphicFrameLocks noChangeAspect="1"/>
          </p:cNvGraphicFramePr>
          <p:nvPr>
            <p:extLst>
              <p:ext uri="{D42A27DB-BD31-4B8C-83A1-F6EECF244321}">
                <p14:modId xmlns:p14="http://schemas.microsoft.com/office/powerpoint/2010/main" val="3037996777"/>
              </p:ext>
            </p:extLst>
          </p:nvPr>
        </p:nvGraphicFramePr>
        <p:xfrm>
          <a:off x="1658938" y="1371600"/>
          <a:ext cx="11677650" cy="6100763"/>
        </p:xfrm>
        <a:graphic>
          <a:graphicData uri="http://schemas.openxmlformats.org/presentationml/2006/ole">
            <mc:AlternateContent xmlns:mc="http://schemas.openxmlformats.org/markup-compatibility/2006">
              <mc:Choice xmlns:v="urn:schemas-microsoft-com:vml" Requires="v">
                <p:oleObj spid="_x0000_s1036" name="Documento" r:id="rId4" imgW="6624456" imgH="3455022" progId="Word.Document.12">
                  <p:embed/>
                </p:oleObj>
              </mc:Choice>
              <mc:Fallback>
                <p:oleObj name="Documento" r:id="rId4" imgW="6624456" imgH="3455022" progId="Word.Document.12">
                  <p:embed/>
                  <p:pic>
                    <p:nvPicPr>
                      <p:cNvPr id="4" name="Objeto 3">
                        <a:extLst>
                          <a:ext uri="{FF2B5EF4-FFF2-40B4-BE49-F238E27FC236}">
                            <a16:creationId xmlns:a16="http://schemas.microsoft.com/office/drawing/2014/main" id="{FA0BA154-E75B-66CF-6AB7-38D58B69EFE3}"/>
                          </a:ext>
                        </a:extLst>
                      </p:cNvPr>
                      <p:cNvPicPr/>
                      <p:nvPr/>
                    </p:nvPicPr>
                    <p:blipFill>
                      <a:blip r:embed="rId5"/>
                      <a:stretch>
                        <a:fillRect/>
                      </a:stretch>
                    </p:blipFill>
                    <p:spPr>
                      <a:xfrm>
                        <a:off x="1658938" y="1371600"/>
                        <a:ext cx="11677650" cy="6100763"/>
                      </a:xfrm>
                      <a:prstGeom prst="rect">
                        <a:avLst/>
                      </a:prstGeom>
                    </p:spPr>
                  </p:pic>
                </p:oleObj>
              </mc:Fallback>
            </mc:AlternateContent>
          </a:graphicData>
        </a:graphic>
      </p:graphicFrame>
    </p:spTree>
    <p:extLst>
      <p:ext uri="{BB962C8B-B14F-4D97-AF65-F5344CB8AC3E}">
        <p14:creationId xmlns:p14="http://schemas.microsoft.com/office/powerpoint/2010/main" val="123671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p:cNvSpPr txBox="1">
            <a:spLocks/>
          </p:cNvSpPr>
          <p:nvPr/>
        </p:nvSpPr>
        <p:spPr bwMode="auto">
          <a:xfrm>
            <a:off x="1350439" y="576478"/>
            <a:ext cx="9536903" cy="695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90" rIns="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000" b="1" i="0" kern="1200" baseline="0">
                <a:solidFill>
                  <a:schemeClr val="accent1"/>
                </a:solidFill>
                <a:latin typeface="+mj-lt"/>
                <a:ea typeface="+mj-ea"/>
                <a:cs typeface="+mj-cs"/>
              </a:defRPr>
            </a:lvl1pPr>
          </a:lstStyle>
          <a:p>
            <a:pPr algn="ctr"/>
            <a:r>
              <a:rPr lang="es-ES_tradnl" altLang="es-ES" sz="2800" dirty="0">
                <a:latin typeface="Arial" panose="020B0604020202020204" pitchFamily="34" charset="0"/>
                <a:cs typeface="Arial" panose="020B0604020202020204" pitchFamily="34" charset="0"/>
              </a:rPr>
              <a:t>Tipos de vacuna de gripe/</a:t>
            </a:r>
            <a:r>
              <a:rPr lang="es-ES_tradnl" altLang="es-ES" sz="2800" dirty="0" err="1">
                <a:latin typeface="Arial" panose="020B0604020202020204" pitchFamily="34" charset="0"/>
                <a:cs typeface="Arial" panose="020B0604020202020204" pitchFamily="34" charset="0"/>
              </a:rPr>
              <a:t>Covid</a:t>
            </a:r>
            <a:r>
              <a:rPr lang="es-ES_tradnl" altLang="es-ES" sz="2800" dirty="0">
                <a:latin typeface="Arial" panose="020B0604020202020204" pitchFamily="34" charset="0"/>
                <a:cs typeface="Arial" panose="020B0604020202020204" pitchFamily="34" charset="0"/>
              </a:rPr>
              <a:t> temporada 2024-2025</a:t>
            </a:r>
          </a:p>
        </p:txBody>
      </p:sp>
      <p:sp>
        <p:nvSpPr>
          <p:cNvPr id="3" name="Rectángulo 2"/>
          <p:cNvSpPr/>
          <p:nvPr/>
        </p:nvSpPr>
        <p:spPr>
          <a:xfrm>
            <a:off x="729465" y="1167095"/>
            <a:ext cx="11841480" cy="5042919"/>
          </a:xfrm>
          <a:prstGeom prst="rect">
            <a:avLst/>
          </a:prstGeom>
        </p:spPr>
        <p:txBody>
          <a:bodyPr wrap="square">
            <a:spAutoFit/>
          </a:bodyPr>
          <a:lstStyle/>
          <a:p>
            <a:pPr algn="just">
              <a:lnSpc>
                <a:spcPct val="115000"/>
              </a:lnSpc>
            </a:pPr>
            <a:r>
              <a:rPr lang="es-ES_tradnl" sz="1800" dirty="0">
                <a:effectLst/>
                <a:latin typeface="Arial" panose="020B0604020202020204" pitchFamily="34" charset="0"/>
                <a:ea typeface="Times New Roman" panose="02020603050405020304" pitchFamily="18" charset="0"/>
              </a:rPr>
              <a:t>En esta campaña se van a utilizar </a:t>
            </a:r>
            <a:r>
              <a:rPr lang="es-ES_tradnl" sz="1800" b="1" dirty="0">
                <a:effectLst/>
                <a:latin typeface="Arial" panose="020B0604020202020204" pitchFamily="34" charset="0"/>
                <a:ea typeface="Times New Roman" panose="02020603050405020304" pitchFamily="18" charset="0"/>
              </a:rPr>
              <a:t>cuatro tipos de vacunas de gripe</a:t>
            </a:r>
            <a:r>
              <a:rPr lang="es-ES_tradnl" sz="1800" dirty="0">
                <a:effectLst/>
                <a:latin typeface="Arial" panose="020B0604020202020204" pitchFamily="34"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a) Vacuna de huevo fraccionada,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Vaxigrip</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dirty="0">
                <a:effectLst/>
                <a:latin typeface="Arial" panose="020B0604020202020204" pitchFamily="34" charset="0"/>
                <a:ea typeface="Times New Roman" panose="02020603050405020304" pitchFamily="18" charset="0"/>
              </a:rPr>
              <a:t>, de Sanofi,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de 6 a 23 meses</a:t>
            </a:r>
            <a:r>
              <a:rPr lang="es-ES_tradnl" b="1" dirty="0">
                <a:latin typeface="Arial" panose="020B0604020202020204" pitchFamily="34" charset="0"/>
                <a:ea typeface="Times New Roman" panose="02020603050405020304" pitchFamily="18" charset="0"/>
              </a:rPr>
              <a:t>  y p</a:t>
            </a:r>
            <a:r>
              <a:rPr lang="es-ES_tradnl" b="1" dirty="0">
                <a:effectLst/>
                <a:latin typeface="Arial" panose="020B0604020202020204" pitchFamily="34" charset="0"/>
                <a:ea typeface="Times New Roman" panose="02020603050405020304" pitchFamily="18" charset="0"/>
              </a:rPr>
              <a:t>ersonas de 5 a 64 años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effectLst/>
                <a:latin typeface="Arial" panose="020B0604020202020204" pitchFamily="34" charset="0"/>
                <a:ea typeface="Times New Roman" panose="02020603050405020304" pitchFamily="18" charset="0"/>
              </a:rPr>
              <a:t>140.000 dosis</a:t>
            </a:r>
          </a:p>
          <a:p>
            <a:pPr marL="800100" lvl="1" indent="-342900" algn="just">
              <a:lnSpc>
                <a:spcPct val="115000"/>
              </a:lnSpc>
              <a:buFont typeface="Symbol" panose="05050102010706020507" pitchFamily="18" charset="2"/>
              <a:buChar char=""/>
              <a:tabLst>
                <a:tab pos="540385" algn="l"/>
              </a:tabLst>
            </a:pP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b) Vacuna con alta carga antigénica</a:t>
            </a:r>
            <a:r>
              <a:rPr lang="es-ES_tradnl" sz="1800" dirty="0">
                <a:solidFill>
                  <a:schemeClr val="accent1">
                    <a:lumMod val="75000"/>
                    <a:lumOff val="25000"/>
                  </a:schemeClr>
                </a:solidFill>
                <a:effectLst/>
                <a:latin typeface="Arial" panose="020B0604020202020204" pitchFamily="34" charset="0"/>
                <a:ea typeface="Times New Roman" panose="02020603050405020304" pitchFamily="18" charset="0"/>
              </a:rPr>
              <a:t>,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Efluelda</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dirty="0">
                <a:effectLst/>
                <a:latin typeface="Arial" panose="020B0604020202020204" pitchFamily="34" charset="0"/>
                <a:ea typeface="Times New Roman" panose="02020603050405020304" pitchFamily="18" charset="0"/>
              </a:rPr>
              <a:t>, de Sanofi,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de centros residenciales de 60 años o más</a:t>
            </a:r>
            <a:r>
              <a:rPr lang="es-ES_tradnl" b="1" dirty="0">
                <a:latin typeface="Arial" panose="020B0604020202020204" pitchFamily="34" charset="0"/>
                <a:ea typeface="Times New Roman" panose="02020603050405020304" pitchFamily="18" charset="0"/>
              </a:rPr>
              <a:t> y </a:t>
            </a:r>
            <a:r>
              <a:rPr lang="es-ES_tradnl" b="1" dirty="0">
                <a:effectLst/>
                <a:latin typeface="Arial" panose="020B0604020202020204" pitchFamily="34" charset="0"/>
                <a:ea typeface="Times New Roman" panose="02020603050405020304" pitchFamily="18" charset="0"/>
              </a:rPr>
              <a:t>Personas de 85 años o más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latin typeface="Arial" panose="020B0604020202020204" pitchFamily="34" charset="0"/>
                <a:ea typeface="Times New Roman" panose="02020603050405020304" pitchFamily="18" charset="0"/>
              </a:rPr>
              <a:t>51.000 dosis</a:t>
            </a:r>
          </a:p>
          <a:p>
            <a:pPr marL="800100" lvl="1" indent="-342900" algn="just">
              <a:lnSpc>
                <a:spcPct val="115000"/>
              </a:lnSpc>
              <a:buFont typeface="Symbol" panose="05050102010706020507" pitchFamily="18" charset="2"/>
              <a:buChar char=""/>
              <a:tabLst>
                <a:tab pos="540385" algn="l"/>
              </a:tabLst>
            </a:pP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c) Vacuna de cultivo celular,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Flucelvax</a:t>
            </a:r>
            <a:r>
              <a:rPr lang="es-ES_tradnl" sz="1800" b="1" dirty="0">
                <a:solidFill>
                  <a:schemeClr val="accent1">
                    <a:lumMod val="75000"/>
                    <a:lumOff val="25000"/>
                  </a:schemeClr>
                </a:solidFill>
                <a:effectLst/>
                <a:latin typeface="Arial" panose="020B0604020202020204" pitchFamily="34" charset="0"/>
                <a:ea typeface="Times New Roman" panose="02020603050405020304" pitchFamily="18" charset="0"/>
              </a:rPr>
              <a:t> tetra</a:t>
            </a:r>
            <a:r>
              <a:rPr lang="es-ES_tradnl" sz="1800" b="1" dirty="0">
                <a:effectLst/>
                <a:latin typeface="Arial" panose="020B0604020202020204" pitchFamily="34" charset="0"/>
                <a:ea typeface="Times New Roman" panose="02020603050405020304" pitchFamily="18" charset="0"/>
              </a:rPr>
              <a:t>, </a:t>
            </a:r>
            <a:r>
              <a:rPr lang="es-ES_tradnl" sz="1800" dirty="0">
                <a:effectLst/>
                <a:latin typeface="Arial" panose="020B0604020202020204" pitchFamily="34" charset="0"/>
                <a:ea typeface="Times New Roman" panose="02020603050405020304" pitchFamily="18" charset="0"/>
              </a:rPr>
              <a:t>de </a:t>
            </a:r>
            <a:r>
              <a:rPr lang="es-ES_tradnl" sz="1800" dirty="0" err="1">
                <a:effectLst/>
                <a:latin typeface="Arial" panose="020B0604020202020204" pitchFamily="34" charset="0"/>
                <a:ea typeface="Times New Roman" panose="02020603050405020304" pitchFamily="18" charset="0"/>
              </a:rPr>
              <a:t>Seqirus</a:t>
            </a:r>
            <a:r>
              <a:rPr lang="es-ES_tradnl" sz="1800" dirty="0">
                <a:effectLst/>
                <a:latin typeface="Arial" panose="020B0604020202020204" pitchFamily="34" charset="0"/>
                <a:ea typeface="Times New Roman" panose="02020603050405020304" pitchFamily="18" charset="0"/>
              </a:rPr>
              <a:t>,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Resto de población de 65 años o más (de 65 a 84 años</a:t>
            </a:r>
            <a:r>
              <a:rPr lang="es-ES_tradnl" dirty="0">
                <a:effectLst/>
                <a:latin typeface="Arial" panose="020B0604020202020204" pitchFamily="34" charset="0"/>
                <a:ea typeface="Times New Roman" panose="02020603050405020304" pitchFamily="18" charset="0"/>
              </a:rPr>
              <a:t>). </a:t>
            </a:r>
            <a:r>
              <a:rPr lang="es-ES_tradnl" dirty="0">
                <a:solidFill>
                  <a:srgbClr val="0070C0"/>
                </a:solidFill>
                <a:effectLst/>
                <a:latin typeface="Arial" panose="020B0604020202020204" pitchFamily="34" charset="0"/>
                <a:ea typeface="Times New Roman" panose="02020603050405020304" pitchFamily="18" charset="0"/>
              </a:rPr>
              <a:t>195.000 dosis</a:t>
            </a:r>
            <a:endParaRPr lang="es-ES" dirty="0">
              <a:solidFill>
                <a:srgbClr val="0070C0"/>
              </a:solidFill>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Personas a partir de 2 años de edad con alergia a los componentes de la vacuna</a:t>
            </a:r>
          </a:p>
          <a:p>
            <a:pPr marL="800100" lvl="1" indent="-342900" algn="just">
              <a:lnSpc>
                <a:spcPct val="115000"/>
              </a:lnSpc>
              <a:buFont typeface="Symbol" panose="05050102010706020507" pitchFamily="18" charset="2"/>
              <a:buChar char=""/>
              <a:tabLst>
                <a:tab pos="540385" algn="l"/>
              </a:tabLst>
            </a:pPr>
            <a:endParaRPr lang="es-ES" dirty="0">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d) Vacuna viva atenuada intranasal, </a:t>
            </a:r>
            <a:r>
              <a:rPr lang="es-ES_tradnl" sz="1800" b="1" dirty="0" err="1">
                <a:solidFill>
                  <a:schemeClr val="accent1">
                    <a:lumMod val="75000"/>
                    <a:lumOff val="25000"/>
                  </a:schemeClr>
                </a:solidFill>
                <a:effectLst/>
                <a:latin typeface="Arial" panose="020B0604020202020204" pitchFamily="34" charset="0"/>
                <a:ea typeface="Times New Roman" panose="02020603050405020304" pitchFamily="18" charset="0"/>
              </a:rPr>
              <a:t>Fluenz</a:t>
            </a:r>
            <a:r>
              <a:rPr lang="es-ES_tradnl" sz="1800" b="1" dirty="0">
                <a:effectLst/>
                <a:latin typeface="Arial" panose="020B0604020202020204" pitchFamily="34" charset="0"/>
                <a:ea typeface="Times New Roman" panose="02020603050405020304" pitchFamily="18" charset="0"/>
              </a:rPr>
              <a:t>, </a:t>
            </a:r>
            <a:r>
              <a:rPr lang="es-ES_tradnl" sz="1800" dirty="0">
                <a:effectLst/>
                <a:latin typeface="Arial" panose="020B0604020202020204" pitchFamily="34" charset="0"/>
                <a:ea typeface="Times New Roman" panose="02020603050405020304" pitchFamily="18" charset="0"/>
              </a:rPr>
              <a:t>de AstraZeneca, destinada a:</a:t>
            </a:r>
            <a:endParaRPr lang="es-ES" sz="1800" dirty="0">
              <a:effectLst/>
              <a:latin typeface="Times New Roman" panose="02020603050405020304" pitchFamily="18" charset="0"/>
              <a:ea typeface="Times New Roman" panose="02020603050405020304" pitchFamily="18" charset="0"/>
            </a:endParaRPr>
          </a:p>
          <a:p>
            <a:pPr marL="800100" lvl="1" indent="-342900" algn="just">
              <a:lnSpc>
                <a:spcPct val="115000"/>
              </a:lnSpc>
              <a:buFont typeface="Symbol" panose="05050102010706020507" pitchFamily="18" charset="2"/>
              <a:buChar char=""/>
              <a:tabLst>
                <a:tab pos="540385" algn="l"/>
              </a:tabLst>
            </a:pPr>
            <a:r>
              <a:rPr lang="es-ES_tradnl" b="1" dirty="0">
                <a:effectLst/>
                <a:latin typeface="Arial" panose="020B0604020202020204" pitchFamily="34" charset="0"/>
                <a:ea typeface="Times New Roman" panose="02020603050405020304" pitchFamily="18" charset="0"/>
              </a:rPr>
              <a:t>Niños entre 24 y 59 meses </a:t>
            </a:r>
            <a:r>
              <a:rPr lang="es-ES_tradnl" dirty="0">
                <a:solidFill>
                  <a:srgbClr val="0070C0"/>
                </a:solidFill>
                <a:effectLst/>
                <a:latin typeface="Arial" panose="020B0604020202020204" pitchFamily="34" charset="0"/>
                <a:ea typeface="Times New Roman" panose="02020603050405020304" pitchFamily="18" charset="0"/>
              </a:rPr>
              <a:t>20.000 dosis</a:t>
            </a:r>
            <a:endParaRPr lang="es-ES" dirty="0">
              <a:solidFill>
                <a:srgbClr val="0070C0"/>
              </a:solidFill>
              <a:effectLst/>
              <a:latin typeface="Times New Roman" panose="02020603050405020304" pitchFamily="18" charset="0"/>
              <a:ea typeface="Times New Roman" panose="02020603050405020304" pitchFamily="18" charset="0"/>
            </a:endParaRPr>
          </a:p>
          <a:p>
            <a:pPr algn="just">
              <a:lnSpc>
                <a:spcPct val="115000"/>
              </a:lnSpc>
            </a:pPr>
            <a:r>
              <a:rPr lang="es-ES_tradnl" sz="1800" dirty="0">
                <a:effectLst/>
                <a:latin typeface="Arial" panose="020B0604020202020204" pitchFamily="34"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a:p>
            <a:pPr lvl="0" algn="just">
              <a:lnSpc>
                <a:spcPct val="150000"/>
              </a:lnSpc>
              <a:spcBef>
                <a:spcPts val="600"/>
              </a:spcBef>
              <a:spcAft>
                <a:spcPts val="600"/>
              </a:spcAft>
              <a:tabLst>
                <a:tab pos="270510" algn="l"/>
              </a:tabLst>
            </a:pPr>
            <a:r>
              <a:rPr lang="es-ES" sz="2000" b="1" dirty="0">
                <a:solidFill>
                  <a:schemeClr val="accent1">
                    <a:lumMod val="75000"/>
                    <a:lumOff val="25000"/>
                  </a:schemeClr>
                </a:solidFill>
                <a:latin typeface="Calibri" panose="020F0502020204030204" pitchFamily="34" charset="0"/>
                <a:cs typeface="Calibri" panose="020F0502020204030204" pitchFamily="34" charset="0"/>
              </a:rPr>
              <a:t>Vacuna </a:t>
            </a:r>
            <a:r>
              <a:rPr lang="es-ES" sz="2000" b="1" dirty="0" err="1">
                <a:solidFill>
                  <a:schemeClr val="accent1">
                    <a:lumMod val="75000"/>
                    <a:lumOff val="25000"/>
                  </a:schemeClr>
                </a:solidFill>
                <a:latin typeface="Calibri" panose="020F0502020204030204" pitchFamily="34" charset="0"/>
                <a:cs typeface="Calibri" panose="020F0502020204030204" pitchFamily="34" charset="0"/>
              </a:rPr>
              <a:t>Comirnaty</a:t>
            </a:r>
            <a:r>
              <a:rPr lang="es-ES" sz="2000" b="1" dirty="0">
                <a:solidFill>
                  <a:schemeClr val="accent1">
                    <a:lumMod val="75000"/>
                    <a:lumOff val="25000"/>
                  </a:schemeClr>
                </a:solidFill>
                <a:latin typeface="Calibri" panose="020F0502020204030204" pitchFamily="34" charset="0"/>
                <a:cs typeface="Calibri" panose="020F0502020204030204" pitchFamily="34" charset="0"/>
              </a:rPr>
              <a:t> </a:t>
            </a:r>
            <a:r>
              <a:rPr lang="es-ES" dirty="0"/>
              <a:t>de Pfizer, con la </a:t>
            </a:r>
            <a:r>
              <a:rPr lang="es-ES" dirty="0" err="1"/>
              <a:t>subvariante</a:t>
            </a:r>
            <a:r>
              <a:rPr lang="es-ES" dirty="0"/>
              <a:t> JN.1. Entregas progresivas en la temporada. </a:t>
            </a:r>
          </a:p>
        </p:txBody>
      </p:sp>
    </p:spTree>
    <p:extLst>
      <p:ext uri="{BB962C8B-B14F-4D97-AF65-F5344CB8AC3E}">
        <p14:creationId xmlns:p14="http://schemas.microsoft.com/office/powerpoint/2010/main" val="26127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Cartel para difusión de vacunación frente a la gripe y COVID">
            <a:extLst>
              <a:ext uri="{FF2B5EF4-FFF2-40B4-BE49-F238E27FC236}">
                <a16:creationId xmlns:a16="http://schemas.microsoft.com/office/drawing/2014/main" id="{AC372DAE-99CC-F579-6794-C4CDC72B8C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8536" y="643467"/>
            <a:ext cx="3941528" cy="557106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6256865" y="1586366"/>
            <a:ext cx="5291667" cy="3685268"/>
          </a:xfrm>
          <a:prstGeom prst="rect">
            <a:avLst/>
          </a:prstGeom>
        </p:spPr>
      </p:pic>
    </p:spTree>
    <p:extLst>
      <p:ext uri="{BB962C8B-B14F-4D97-AF65-F5344CB8AC3E}">
        <p14:creationId xmlns:p14="http://schemas.microsoft.com/office/powerpoint/2010/main" val="299812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7413" y="1714501"/>
            <a:ext cx="7843837" cy="3416320"/>
          </a:xfrm>
          <a:prstGeom prst="rect">
            <a:avLst/>
          </a:prstGeom>
        </p:spPr>
        <p:txBody>
          <a:bodyPr wrap="square">
            <a:spAutoFit/>
          </a:bodyPr>
          <a:lstStyle/>
          <a:p>
            <a:pPr algn="ctr">
              <a:spcBef>
                <a:spcPts val="600"/>
              </a:spcBef>
              <a:spcAft>
                <a:spcPts val="1800"/>
              </a:spcAft>
            </a:pPr>
            <a:r>
              <a:rPr lang="es-ES" sz="7200" b="1" i="0" dirty="0">
                <a:solidFill>
                  <a:srgbClr val="C00000"/>
                </a:solidFill>
                <a:latin typeface="Calibri" panose="020F0502020204030204" pitchFamily="34" charset="0"/>
                <a:ea typeface="Arial" charset="0"/>
                <a:cs typeface="Calibri" panose="020F0502020204030204" pitchFamily="34" charset="0"/>
              </a:rPr>
              <a:t>Actualizaciones en el calendario vacunal</a:t>
            </a:r>
            <a:endParaRPr lang="es-ES" sz="7200" b="1" i="0"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1191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6B9CA2E2-B310-FF79-D66F-B47AA44FE65C}"/>
              </a:ext>
            </a:extLst>
          </p:cNvPr>
          <p:cNvPicPr>
            <a:picLocks noChangeAspect="1"/>
          </p:cNvPicPr>
          <p:nvPr/>
        </p:nvPicPr>
        <p:blipFill>
          <a:blip r:embed="rId3"/>
          <a:stretch>
            <a:fillRect/>
          </a:stretch>
        </p:blipFill>
        <p:spPr>
          <a:xfrm>
            <a:off x="643467" y="1302512"/>
            <a:ext cx="10905066" cy="4252974"/>
          </a:xfrm>
          <a:prstGeom prst="rect">
            <a:avLst/>
          </a:prstGeom>
        </p:spPr>
      </p:pic>
    </p:spTree>
    <p:extLst>
      <p:ext uri="{BB962C8B-B14F-4D97-AF65-F5344CB8AC3E}">
        <p14:creationId xmlns:p14="http://schemas.microsoft.com/office/powerpoint/2010/main" val="26708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a:extLst>
              <a:ext uri="{FF2B5EF4-FFF2-40B4-BE49-F238E27FC236}">
                <a16:creationId xmlns:a16="http://schemas.microsoft.com/office/drawing/2014/main" id="{DF726198-AA65-D892-143D-8D4538F37244}"/>
              </a:ext>
            </a:extLst>
          </p:cNvPr>
          <p:cNvGraphicFramePr>
            <a:graphicFrameLocks noGrp="1"/>
          </p:cNvGraphicFramePr>
          <p:nvPr>
            <p:extLst>
              <p:ext uri="{D42A27DB-BD31-4B8C-83A1-F6EECF244321}">
                <p14:modId xmlns:p14="http://schemas.microsoft.com/office/powerpoint/2010/main" val="795320765"/>
              </p:ext>
            </p:extLst>
          </p:nvPr>
        </p:nvGraphicFramePr>
        <p:xfrm>
          <a:off x="1059819" y="248950"/>
          <a:ext cx="10683542" cy="6174762"/>
        </p:xfrm>
        <a:graphic>
          <a:graphicData uri="http://schemas.openxmlformats.org/drawingml/2006/table">
            <a:tbl>
              <a:tblPr firstRow="1" bandRow="1">
                <a:tableStyleId>{5C22544A-7EE6-4342-B048-85BDC9FD1C3A}</a:tableStyleId>
              </a:tblPr>
              <a:tblGrid>
                <a:gridCol w="10683542">
                  <a:extLst>
                    <a:ext uri="{9D8B030D-6E8A-4147-A177-3AD203B41FA5}">
                      <a16:colId xmlns:a16="http://schemas.microsoft.com/office/drawing/2014/main" val="331231024"/>
                    </a:ext>
                  </a:extLst>
                </a:gridCol>
              </a:tblGrid>
              <a:tr h="1541802">
                <a:tc>
                  <a:txBody>
                    <a:bodyPr/>
                    <a:lstStyle/>
                    <a:p>
                      <a:pPr algn="l"/>
                      <a:r>
                        <a:rPr lang="es-ES" sz="3040" baseline="0" dirty="0">
                          <a:solidFill>
                            <a:srgbClr val="2A2A2A"/>
                          </a:solidFill>
                        </a:rPr>
                        <a:t>1.-</a:t>
                      </a:r>
                      <a:r>
                        <a:rPr lang="es-ES" sz="3040" baseline="0" dirty="0" smtClean="0">
                          <a:solidFill>
                            <a:srgbClr val="2A2A2A"/>
                          </a:solidFill>
                        </a:rPr>
                        <a:t>VPH: </a:t>
                      </a:r>
                    </a:p>
                    <a:p>
                      <a:pPr algn="l"/>
                      <a:r>
                        <a:rPr lang="es-ES" sz="2800" b="0" baseline="0" dirty="0" smtClean="0">
                          <a:solidFill>
                            <a:srgbClr val="2A2A2A"/>
                          </a:solidFill>
                        </a:rPr>
                        <a:t>Se modifica el esquema </a:t>
                      </a:r>
                      <a:r>
                        <a:rPr lang="es-ES" sz="2800" b="0" baseline="0" dirty="0" err="1" smtClean="0">
                          <a:solidFill>
                            <a:srgbClr val="2A2A2A"/>
                          </a:solidFill>
                        </a:rPr>
                        <a:t>vacunal</a:t>
                      </a:r>
                      <a:r>
                        <a:rPr lang="es-ES" sz="2800" b="0" baseline="0" dirty="0" smtClean="0">
                          <a:solidFill>
                            <a:srgbClr val="2A2A2A"/>
                          </a:solidFill>
                        </a:rPr>
                        <a:t>, con una sola dosis a menores de 25 años.</a:t>
                      </a:r>
                    </a:p>
                    <a:p>
                      <a:pPr algn="l"/>
                      <a:r>
                        <a:rPr lang="es-ES" sz="2800" b="0" baseline="0" dirty="0" smtClean="0">
                          <a:solidFill>
                            <a:srgbClr val="2A2A2A"/>
                          </a:solidFill>
                        </a:rPr>
                        <a:t>Captación para vacunar a los varones hasta 18 años de edad, que no se vacunaron a los 12 años </a:t>
                      </a:r>
                      <a:r>
                        <a:rPr lang="es-ES" sz="2000" b="0" i="1" baseline="0" dirty="0" smtClean="0">
                          <a:solidFill>
                            <a:srgbClr val="2A2A2A"/>
                          </a:solidFill>
                        </a:rPr>
                        <a:t>(se comenzó con nacidos en 2011).</a:t>
                      </a:r>
                      <a:r>
                        <a:rPr lang="es-ES" sz="2800" b="0" baseline="0" dirty="0" smtClean="0">
                          <a:solidFill>
                            <a:srgbClr val="2A2A2A"/>
                          </a:solidFill>
                        </a:rPr>
                        <a:t> Se comenzará por captar a varones nacidos en 2006 y 2010 </a:t>
                      </a:r>
                      <a:endParaRPr lang="es-ES" sz="2800" b="0" baseline="0" dirty="0">
                        <a:solidFill>
                          <a:srgbClr val="2A2A2A"/>
                        </a:solidFill>
                      </a:endParaRPr>
                    </a:p>
                  </a:txBody>
                  <a:tcPr anchor="ctr">
                    <a:noFill/>
                  </a:tcPr>
                </a:tc>
                <a:extLst>
                  <a:ext uri="{0D108BD9-81ED-4DB2-BD59-A6C34878D82A}">
                    <a16:rowId xmlns:a16="http://schemas.microsoft.com/office/drawing/2014/main" val="2435653767"/>
                  </a:ext>
                </a:extLst>
              </a:tr>
              <a:tr h="1541802">
                <a:tc>
                  <a:txBody>
                    <a:bodyPr/>
                    <a:lstStyle/>
                    <a:p>
                      <a:pPr algn="l"/>
                      <a:endParaRPr lang="es-ES" sz="3040" b="1" baseline="0" dirty="0" smtClean="0">
                        <a:solidFill>
                          <a:srgbClr val="2A2A2A"/>
                        </a:solidFill>
                      </a:endParaRPr>
                    </a:p>
                    <a:p>
                      <a:pPr algn="l"/>
                      <a:r>
                        <a:rPr lang="es-ES" sz="3040" b="1" baseline="0" dirty="0" smtClean="0">
                          <a:solidFill>
                            <a:srgbClr val="2A2A2A"/>
                          </a:solidFill>
                        </a:rPr>
                        <a:t>2</a:t>
                      </a:r>
                      <a:r>
                        <a:rPr lang="es-ES" sz="3040" b="1" baseline="0" dirty="0">
                          <a:solidFill>
                            <a:srgbClr val="2A2A2A"/>
                          </a:solidFill>
                        </a:rPr>
                        <a:t>.-MENINGOCOCO </a:t>
                      </a:r>
                      <a:r>
                        <a:rPr lang="es-ES" sz="3040" b="1" baseline="0" dirty="0" smtClean="0">
                          <a:solidFill>
                            <a:srgbClr val="2A2A2A"/>
                          </a:solidFill>
                        </a:rPr>
                        <a:t>ACWY</a:t>
                      </a:r>
                    </a:p>
                    <a:p>
                      <a:pPr algn="l"/>
                      <a:r>
                        <a:rPr lang="es-ES" sz="3040" b="0" baseline="0" dirty="0" smtClean="0">
                          <a:solidFill>
                            <a:srgbClr val="2A2A2A"/>
                          </a:solidFill>
                        </a:rPr>
                        <a:t>En lugar de meningococo C </a:t>
                      </a:r>
                    </a:p>
                    <a:p>
                      <a:pPr algn="l"/>
                      <a:endParaRPr lang="es-ES" sz="3040" b="1" baseline="0" dirty="0">
                        <a:solidFill>
                          <a:srgbClr val="2A2A2A"/>
                        </a:solidFill>
                      </a:endParaRPr>
                    </a:p>
                  </a:txBody>
                  <a:tcPr anchor="ctr">
                    <a:noFill/>
                  </a:tcPr>
                </a:tc>
                <a:extLst>
                  <a:ext uri="{0D108BD9-81ED-4DB2-BD59-A6C34878D82A}">
                    <a16:rowId xmlns:a16="http://schemas.microsoft.com/office/drawing/2014/main" val="3763636779"/>
                  </a:ext>
                </a:extLst>
              </a:tr>
              <a:tr h="1541802">
                <a:tc>
                  <a:txBody>
                    <a:bodyPr/>
                    <a:lstStyle/>
                    <a:p>
                      <a:pPr algn="l"/>
                      <a:r>
                        <a:rPr lang="es-ES" sz="3040" b="1" baseline="0" dirty="0">
                          <a:solidFill>
                            <a:srgbClr val="2A2A2A"/>
                          </a:solidFill>
                        </a:rPr>
                        <a:t>3.-</a:t>
                      </a:r>
                      <a:r>
                        <a:rPr lang="es-ES" sz="3040" b="1" baseline="0" dirty="0" smtClean="0">
                          <a:solidFill>
                            <a:srgbClr val="2A2A2A"/>
                          </a:solidFill>
                        </a:rPr>
                        <a:t>ROTAVIRUS</a:t>
                      </a:r>
                    </a:p>
                    <a:p>
                      <a:pPr algn="l"/>
                      <a:r>
                        <a:rPr lang="es-ES" sz="2800" b="0" baseline="0" dirty="0" smtClean="0">
                          <a:solidFill>
                            <a:srgbClr val="2A2A2A"/>
                          </a:solidFill>
                        </a:rPr>
                        <a:t>Gratuita para nacidos a partir del 1 de agosto de 2024. Finalizando la contratación. Comenzará a mediados de octubre.</a:t>
                      </a:r>
                      <a:endParaRPr lang="es-ES" sz="2800" b="0" baseline="0" dirty="0">
                        <a:solidFill>
                          <a:srgbClr val="2A2A2A"/>
                        </a:solidFill>
                      </a:endParaRPr>
                    </a:p>
                  </a:txBody>
                  <a:tcPr anchor="ctr">
                    <a:noFill/>
                  </a:tcPr>
                </a:tc>
                <a:extLst>
                  <a:ext uri="{0D108BD9-81ED-4DB2-BD59-A6C34878D82A}">
                    <a16:rowId xmlns:a16="http://schemas.microsoft.com/office/drawing/2014/main" val="318785818"/>
                  </a:ext>
                </a:extLst>
              </a:tr>
            </a:tbl>
          </a:graphicData>
        </a:graphic>
      </p:graphicFrame>
    </p:spTree>
    <p:extLst>
      <p:ext uri="{BB962C8B-B14F-4D97-AF65-F5344CB8AC3E}">
        <p14:creationId xmlns:p14="http://schemas.microsoft.com/office/powerpoint/2010/main" val="3120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43201" y="2841172"/>
            <a:ext cx="7070271" cy="1354217"/>
          </a:xfrm>
          <a:prstGeom prst="rect">
            <a:avLst/>
          </a:prstGeom>
          <a:noFill/>
        </p:spPr>
        <p:txBody>
          <a:bodyPr wrap="square" lIns="0" tIns="0" rIns="0" bIns="0" rtlCol="0">
            <a:spAutoFit/>
          </a:bodyPr>
          <a:lstStyle/>
          <a:p>
            <a:pPr algn="ctr"/>
            <a:r>
              <a:rPr lang="es-ES" sz="4400" b="1" dirty="0">
                <a:solidFill>
                  <a:schemeClr val="accent1"/>
                </a:solidFill>
                <a:latin typeface="Arial" panose="020B0604020202020204" pitchFamily="34" charset="0"/>
                <a:ea typeface="+mj-ea"/>
                <a:cs typeface="Arial" panose="020B0604020202020204" pitchFamily="34" charset="0"/>
              </a:rPr>
              <a:t>GRACIAS POR VUESTRA ATENCIÓN</a:t>
            </a:r>
          </a:p>
        </p:txBody>
      </p:sp>
    </p:spTree>
    <p:extLst>
      <p:ext uri="{BB962C8B-B14F-4D97-AF65-F5344CB8AC3E}">
        <p14:creationId xmlns:p14="http://schemas.microsoft.com/office/powerpoint/2010/main" val="133306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F51C65-44B3-CBFD-8607-29B240FD7565}"/>
              </a:ext>
            </a:extLst>
          </p:cNvPr>
          <p:cNvPicPr>
            <a:picLocks noChangeAspect="1"/>
          </p:cNvPicPr>
          <p:nvPr/>
        </p:nvPicPr>
        <p:blipFill>
          <a:blip r:embed="rId3"/>
          <a:stretch>
            <a:fillRect/>
          </a:stretch>
        </p:blipFill>
        <p:spPr>
          <a:xfrm>
            <a:off x="310209" y="1846385"/>
            <a:ext cx="11571581" cy="4111070"/>
          </a:xfrm>
          <a:prstGeom prst="rect">
            <a:avLst/>
          </a:prstGeom>
        </p:spPr>
      </p:pic>
      <p:sp>
        <p:nvSpPr>
          <p:cNvPr id="4" name="CuadroTexto 3">
            <a:extLst>
              <a:ext uri="{FF2B5EF4-FFF2-40B4-BE49-F238E27FC236}">
                <a16:creationId xmlns:a16="http://schemas.microsoft.com/office/drawing/2014/main" id="{6B991D87-D5A0-6C20-4C14-37C3C7F5FF41}"/>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a:t>
            </a:r>
            <a:r>
              <a:rPr lang="es-ES" dirty="0" smtClean="0"/>
              <a:t>epidemiológica de </a:t>
            </a:r>
            <a:r>
              <a:rPr lang="es-ES" dirty="0" err="1" smtClean="0"/>
              <a:t>IRAs</a:t>
            </a:r>
            <a:endParaRPr lang="es-ES" dirty="0"/>
          </a:p>
        </p:txBody>
      </p:sp>
      <p:sp>
        <p:nvSpPr>
          <p:cNvPr id="5" name="CuadroTexto 4">
            <a:extLst>
              <a:ext uri="{FF2B5EF4-FFF2-40B4-BE49-F238E27FC236}">
                <a16:creationId xmlns:a16="http://schemas.microsoft.com/office/drawing/2014/main" id="{F270D9F2-9386-91AA-88EB-1277FD6E401A}"/>
              </a:ext>
            </a:extLst>
          </p:cNvPr>
          <p:cNvSpPr txBox="1"/>
          <p:nvPr/>
        </p:nvSpPr>
        <p:spPr>
          <a:xfrm>
            <a:off x="644235" y="6038326"/>
            <a:ext cx="9247909" cy="369332"/>
          </a:xfrm>
          <a:prstGeom prst="rect">
            <a:avLst/>
          </a:prstGeom>
          <a:noFill/>
        </p:spPr>
        <p:txBody>
          <a:bodyPr wrap="square">
            <a:spAutoFit/>
          </a:bodyPr>
          <a:lstStyle/>
          <a:p>
            <a:r>
              <a:rPr lang="es-ES" altLang="es-ES" sz="1800" i="1" dirty="0"/>
              <a:t>Fuente:  Secci</a:t>
            </a:r>
            <a:r>
              <a:rPr lang="es-ES" altLang="es-ES" sz="1800" i="1" dirty="0">
                <a:solidFill>
                  <a:srgbClr val="FFC000"/>
                </a:solidFill>
              </a:rPr>
              <a:t>ó</a:t>
            </a:r>
            <a:r>
              <a:rPr lang="es-ES" altLang="es-ES" sz="1800" i="1" dirty="0"/>
              <a:t>n de Vigilancia Epidemiológica. Aragón  </a:t>
            </a:r>
          </a:p>
        </p:txBody>
      </p:sp>
    </p:spTree>
    <p:extLst>
      <p:ext uri="{BB962C8B-B14F-4D97-AF65-F5344CB8AC3E}">
        <p14:creationId xmlns:p14="http://schemas.microsoft.com/office/powerpoint/2010/main" val="40218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991D87-D5A0-6C20-4C14-37C3C7F5FF41}"/>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epidemiológica</a:t>
            </a:r>
          </a:p>
        </p:txBody>
      </p:sp>
      <p:pic>
        <p:nvPicPr>
          <p:cNvPr id="5" name="Imagen 4">
            <a:extLst>
              <a:ext uri="{FF2B5EF4-FFF2-40B4-BE49-F238E27FC236}">
                <a16:creationId xmlns:a16="http://schemas.microsoft.com/office/drawing/2014/main" id="{25BB9D08-5F23-4898-AEDD-839DF84A358E}"/>
              </a:ext>
            </a:extLst>
          </p:cNvPr>
          <p:cNvPicPr>
            <a:picLocks noChangeAspect="1"/>
          </p:cNvPicPr>
          <p:nvPr/>
        </p:nvPicPr>
        <p:blipFill>
          <a:blip r:embed="rId3"/>
          <a:stretch>
            <a:fillRect/>
          </a:stretch>
        </p:blipFill>
        <p:spPr>
          <a:xfrm>
            <a:off x="-25783" y="2052636"/>
            <a:ext cx="12217783" cy="3433763"/>
          </a:xfrm>
          <a:prstGeom prst="rect">
            <a:avLst/>
          </a:prstGeom>
        </p:spPr>
      </p:pic>
      <p:sp>
        <p:nvSpPr>
          <p:cNvPr id="7" name="CuadroTexto 6">
            <a:extLst>
              <a:ext uri="{FF2B5EF4-FFF2-40B4-BE49-F238E27FC236}">
                <a16:creationId xmlns:a16="http://schemas.microsoft.com/office/drawing/2014/main" id="{147A09AC-243F-B975-03E4-A1CF03814504}"/>
              </a:ext>
            </a:extLst>
          </p:cNvPr>
          <p:cNvSpPr txBox="1"/>
          <p:nvPr/>
        </p:nvSpPr>
        <p:spPr>
          <a:xfrm>
            <a:off x="644235" y="5853660"/>
            <a:ext cx="9247909" cy="369332"/>
          </a:xfrm>
          <a:prstGeom prst="rect">
            <a:avLst/>
          </a:prstGeom>
          <a:noFill/>
        </p:spPr>
        <p:txBody>
          <a:bodyPr wrap="square">
            <a:spAutoFit/>
          </a:bodyPr>
          <a:lstStyle/>
          <a:p>
            <a:r>
              <a:rPr lang="es-ES" altLang="es-ES" sz="1800" i="1" dirty="0"/>
              <a:t>Fuente: . Secci</a:t>
            </a:r>
            <a:r>
              <a:rPr lang="es-ES" altLang="es-ES" sz="1800" i="1" dirty="0">
                <a:solidFill>
                  <a:srgbClr val="FFC000"/>
                </a:solidFill>
              </a:rPr>
              <a:t>ó</a:t>
            </a:r>
            <a:r>
              <a:rPr lang="es-ES" altLang="es-ES" sz="1800" i="1" dirty="0"/>
              <a:t>n de Vigilancia Epidemiológica. Aragón  </a:t>
            </a:r>
          </a:p>
        </p:txBody>
      </p:sp>
    </p:spTree>
    <p:extLst>
      <p:ext uri="{BB962C8B-B14F-4D97-AF65-F5344CB8AC3E}">
        <p14:creationId xmlns:p14="http://schemas.microsoft.com/office/powerpoint/2010/main" val="3827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7B8EF0-A28C-A589-55B1-2294C85D493E}"/>
              </a:ext>
            </a:extLst>
          </p:cNvPr>
          <p:cNvSpPr txBox="1"/>
          <p:nvPr/>
        </p:nvSpPr>
        <p:spPr>
          <a:xfrm>
            <a:off x="1136073" y="1644180"/>
            <a:ext cx="9060872" cy="369332"/>
          </a:xfrm>
          <a:prstGeom prst="rect">
            <a:avLst/>
          </a:prstGeom>
          <a:noFill/>
        </p:spPr>
        <p:txBody>
          <a:bodyPr wrap="square">
            <a:spAutoFit/>
          </a:bodyPr>
          <a:lstStyle/>
          <a:p>
            <a:r>
              <a:rPr lang="es-ES" sz="1800" b="1" i="0" u="none" strike="noStrike" dirty="0">
                <a:solidFill>
                  <a:srgbClr val="FF0000"/>
                </a:solidFill>
                <a:effectLst/>
                <a:latin typeface="Calibri" panose="020F0502020204030204" pitchFamily="34" charset="0"/>
              </a:rPr>
              <a:t>Incidencia de 14 días de IRAS. Fuente OMI AP, ARAGÓN Temporada 2023-24</a:t>
            </a:r>
            <a:r>
              <a:rPr lang="es-ES" dirty="0"/>
              <a:t> </a:t>
            </a:r>
            <a:r>
              <a:rPr lang="es-ES" sz="1800" b="0" i="0" u="none" strike="noStrike" dirty="0">
                <a:solidFill>
                  <a:srgbClr val="000000"/>
                </a:solidFill>
                <a:effectLst/>
                <a:latin typeface="Calibri" panose="020F0502020204030204" pitchFamily="34" charset="0"/>
              </a:rPr>
              <a:t> </a:t>
            </a:r>
            <a:r>
              <a:rPr lang="es-ES" dirty="0"/>
              <a:t> </a:t>
            </a:r>
            <a:r>
              <a:rPr lang="es-ES" sz="1800" b="0" i="0" u="none" strike="noStrike" dirty="0">
                <a:solidFill>
                  <a:srgbClr val="000000"/>
                </a:solidFill>
                <a:effectLst/>
                <a:latin typeface="Calibri" panose="020F0502020204030204" pitchFamily="34" charset="0"/>
              </a:rPr>
              <a:t> </a:t>
            </a:r>
            <a:r>
              <a:rPr lang="es-ES" dirty="0"/>
              <a:t> </a:t>
            </a:r>
          </a:p>
        </p:txBody>
      </p:sp>
      <p:sp>
        <p:nvSpPr>
          <p:cNvPr id="4" name="CuadroTexto 3">
            <a:extLst>
              <a:ext uri="{FF2B5EF4-FFF2-40B4-BE49-F238E27FC236}">
                <a16:creationId xmlns:a16="http://schemas.microsoft.com/office/drawing/2014/main" id="{14043408-38D8-DE50-1AD1-7EC047E26610}"/>
              </a:ext>
            </a:extLst>
          </p:cNvPr>
          <p:cNvSpPr txBox="1"/>
          <p:nvPr/>
        </p:nvSpPr>
        <p:spPr>
          <a:xfrm>
            <a:off x="1619219" y="577379"/>
            <a:ext cx="7888742" cy="646331"/>
          </a:xfrm>
          <a:prstGeom prst="rect">
            <a:avLst/>
          </a:prstGeom>
          <a:noFill/>
        </p:spPr>
        <p:txBody>
          <a:bodyPr wrap="square">
            <a:spAutoFit/>
          </a:bodyPr>
          <a:lstStyle>
            <a:defPPr>
              <a:defRPr lang="en-US"/>
            </a:defPPr>
            <a:lvl1pPr eaLnBrk="0" hangingPunct="0">
              <a:defRPr sz="3600" b="1">
                <a:solidFill>
                  <a:schemeClr val="accent1"/>
                </a:solidFill>
              </a:defRPr>
            </a:lvl1pPr>
          </a:lstStyle>
          <a:p>
            <a:r>
              <a:rPr lang="es-ES" dirty="0"/>
              <a:t>Situación epidemiológica</a:t>
            </a:r>
          </a:p>
        </p:txBody>
      </p:sp>
      <p:pic>
        <p:nvPicPr>
          <p:cNvPr id="6" name="Imagen 5">
            <a:extLst>
              <a:ext uri="{FF2B5EF4-FFF2-40B4-BE49-F238E27FC236}">
                <a16:creationId xmlns:a16="http://schemas.microsoft.com/office/drawing/2014/main" id="{BB22D9C7-BDDD-7509-F470-77BA31B75A8B}"/>
              </a:ext>
            </a:extLst>
          </p:cNvPr>
          <p:cNvPicPr>
            <a:picLocks noChangeAspect="1"/>
          </p:cNvPicPr>
          <p:nvPr/>
        </p:nvPicPr>
        <p:blipFill>
          <a:blip r:embed="rId3"/>
          <a:stretch>
            <a:fillRect/>
          </a:stretch>
        </p:blipFill>
        <p:spPr>
          <a:xfrm>
            <a:off x="1619219" y="2013512"/>
            <a:ext cx="7259782" cy="4794661"/>
          </a:xfrm>
          <a:prstGeom prst="rect">
            <a:avLst/>
          </a:prstGeom>
        </p:spPr>
      </p:pic>
    </p:spTree>
    <p:extLst>
      <p:ext uri="{BB962C8B-B14F-4D97-AF65-F5344CB8AC3E}">
        <p14:creationId xmlns:p14="http://schemas.microsoft.com/office/powerpoint/2010/main" val="143776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00238" y="2114550"/>
            <a:ext cx="8772525" cy="2308324"/>
          </a:xfrm>
          <a:prstGeom prst="rect">
            <a:avLst/>
          </a:prstGeom>
        </p:spPr>
        <p:txBody>
          <a:bodyPr wrap="square">
            <a:spAutoFit/>
          </a:bodyPr>
          <a:lstStyle/>
          <a:p>
            <a:pPr algn="ctr" eaLnBrk="0" hangingPunct="0"/>
            <a:r>
              <a:rPr lang="es-ES" sz="7200" b="1" dirty="0">
                <a:solidFill>
                  <a:srgbClr val="C00000"/>
                </a:solidFill>
              </a:rPr>
              <a:t>Inmunización</a:t>
            </a:r>
            <a:r>
              <a:rPr lang="es-ES" sz="7200" b="1" dirty="0">
                <a:solidFill>
                  <a:srgbClr val="C00000"/>
                </a:solidFill>
                <a:latin typeface="Arial" charset="0"/>
                <a:ea typeface="Arial" charset="0"/>
                <a:cs typeface="Arial" charset="0"/>
              </a:rPr>
              <a:t> </a:t>
            </a:r>
            <a:r>
              <a:rPr lang="es-ES" sz="7200" b="1" dirty="0">
                <a:solidFill>
                  <a:srgbClr val="C00000"/>
                </a:solidFill>
              </a:rPr>
              <a:t>frente</a:t>
            </a:r>
            <a:r>
              <a:rPr lang="es-ES" sz="7200" b="1" dirty="0">
                <a:solidFill>
                  <a:srgbClr val="C00000"/>
                </a:solidFill>
                <a:latin typeface="Arial" charset="0"/>
                <a:ea typeface="Arial" charset="0"/>
                <a:cs typeface="Arial" charset="0"/>
              </a:rPr>
              <a:t> </a:t>
            </a:r>
            <a:r>
              <a:rPr lang="es-ES" sz="7200" b="1" dirty="0">
                <a:solidFill>
                  <a:srgbClr val="C00000"/>
                </a:solidFill>
              </a:rPr>
              <a:t>a</a:t>
            </a:r>
            <a:r>
              <a:rPr lang="es-ES" sz="7200" b="1" dirty="0">
                <a:solidFill>
                  <a:srgbClr val="C00000"/>
                </a:solidFill>
                <a:latin typeface="Arial" charset="0"/>
                <a:ea typeface="Arial" charset="0"/>
                <a:cs typeface="Arial" charset="0"/>
              </a:rPr>
              <a:t> </a:t>
            </a:r>
            <a:r>
              <a:rPr lang="es-ES" sz="7200" b="1" dirty="0">
                <a:solidFill>
                  <a:srgbClr val="C00000"/>
                </a:solidFill>
              </a:rPr>
              <a:t>VRS</a:t>
            </a:r>
          </a:p>
        </p:txBody>
      </p:sp>
    </p:spTree>
    <p:extLst>
      <p:ext uri="{BB962C8B-B14F-4D97-AF65-F5344CB8AC3E}">
        <p14:creationId xmlns:p14="http://schemas.microsoft.com/office/powerpoint/2010/main" val="266300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2F57D3-039A-ABC7-2CF9-0220EE1918B9}"/>
              </a:ext>
            </a:extLst>
          </p:cNvPr>
          <p:cNvSpPr txBox="1"/>
          <p:nvPr/>
        </p:nvSpPr>
        <p:spPr>
          <a:xfrm>
            <a:off x="1704758" y="431959"/>
            <a:ext cx="8045769" cy="646331"/>
          </a:xfrm>
          <a:prstGeom prst="rect">
            <a:avLst/>
          </a:prstGeom>
          <a:noFill/>
        </p:spPr>
        <p:txBody>
          <a:bodyPr wrap="square">
            <a:spAutoFit/>
          </a:bodyPr>
          <a:lstStyle/>
          <a:p>
            <a:pPr eaLnBrk="0" hangingPunct="0"/>
            <a:r>
              <a:rPr lang="es-ES" sz="3600" b="1" dirty="0">
                <a:solidFill>
                  <a:schemeClr val="accent1"/>
                </a:solidFill>
              </a:rPr>
              <a:t>Inmunización</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frente</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a</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VRS</a:t>
            </a:r>
          </a:p>
        </p:txBody>
      </p:sp>
      <p:sp>
        <p:nvSpPr>
          <p:cNvPr id="2" name="CuadroTexto 1"/>
          <p:cNvSpPr txBox="1"/>
          <p:nvPr/>
        </p:nvSpPr>
        <p:spPr>
          <a:xfrm>
            <a:off x="528637" y="1448826"/>
            <a:ext cx="11086804" cy="5170646"/>
          </a:xfrm>
          <a:prstGeom prst="rect">
            <a:avLst/>
          </a:prstGeom>
          <a:noFill/>
        </p:spPr>
        <p:txBody>
          <a:bodyPr wrap="square" lIns="0" tIns="0" rIns="0" bIns="0" rtlCol="0">
            <a:spAutoFit/>
          </a:bodyPr>
          <a:lstStyle/>
          <a:p>
            <a:r>
              <a:rPr lang="es-ES" sz="2400" dirty="0">
                <a:latin typeface="Calibri" panose="020F0502020204030204" pitchFamily="34" charset="0"/>
                <a:cs typeface="Calibri" panose="020F0502020204030204" pitchFamily="34" charset="0"/>
              </a:rPr>
              <a:t>El virus respiratorio </a:t>
            </a:r>
            <a:r>
              <a:rPr lang="es-ES" sz="2400" dirty="0" err="1">
                <a:latin typeface="Calibri" panose="020F0502020204030204" pitchFamily="34" charset="0"/>
                <a:cs typeface="Calibri" panose="020F0502020204030204" pitchFamily="34" charset="0"/>
              </a:rPr>
              <a:t>sincitial</a:t>
            </a:r>
            <a:r>
              <a:rPr lang="es-ES" sz="2400"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VRS</a:t>
            </a:r>
            <a:r>
              <a:rPr lang="es-ES" sz="2400" dirty="0">
                <a:latin typeface="Calibri" panose="020F0502020204030204" pitchFamily="34" charset="0"/>
                <a:cs typeface="Calibri" panose="020F0502020204030204" pitchFamily="34" charset="0"/>
              </a:rPr>
              <a:t>) es responsable de una carga de enfermedad elevada en la infancia y </a:t>
            </a:r>
            <a:r>
              <a:rPr lang="es-ES_tradnl" sz="2400" dirty="0">
                <a:latin typeface="Calibri" panose="020F0502020204030204" pitchFamily="34" charset="0"/>
                <a:cs typeface="Calibri" panose="020F0502020204030204" pitchFamily="34" charset="0"/>
              </a:rPr>
              <a:t>es la principal causa de infecciones en las vías respiratorias inferiores en la población infantil menor de un año, especialmente las relacionadas con bronquiolitis y neumonía</a:t>
            </a:r>
            <a:r>
              <a:rPr lang="es-ES" sz="2400" dirty="0">
                <a:latin typeface="Calibri" panose="020F0502020204030204" pitchFamily="34" charset="0"/>
                <a:cs typeface="Calibri" panose="020F0502020204030204" pitchFamily="34" charset="0"/>
              </a:rPr>
              <a:t>.</a:t>
            </a:r>
          </a:p>
          <a:p>
            <a:endParaRPr lang="es-ES" sz="2400" dirty="0">
              <a:latin typeface="Calibri" panose="020F0502020204030204" pitchFamily="34" charset="0"/>
              <a:cs typeface="Calibri" panose="020F0502020204030204" pitchFamily="34" charset="0"/>
            </a:endParaRPr>
          </a:p>
          <a:p>
            <a:pPr algn="just"/>
            <a:r>
              <a:rPr lang="es-ES_tradnl" sz="2400" dirty="0">
                <a:latin typeface="Calibri" panose="020F0502020204030204" pitchFamily="34" charset="0"/>
                <a:cs typeface="Calibri" panose="020F0502020204030204" pitchFamily="34" charset="0"/>
              </a:rPr>
              <a:t>Los resultados de la primera campaña, tanto en aceptación por parte de los profesionales y de las familias, como en datos de efectividad para evitar visitas a atención primaria y hospitalizaciones han sido excelentes (se estima que esta medida evitó la pasada temporada en España 10.000 ingresos hospitalarios en lactantes y ciertos niños con muy alto riesgo de enfermedad grave).</a:t>
            </a:r>
          </a:p>
          <a:p>
            <a:pPr algn="just"/>
            <a:endParaRPr lang="es-ES_tradnl" sz="2400" dirty="0">
              <a:latin typeface="Calibri" panose="020F0502020204030204" pitchFamily="34" charset="0"/>
              <a:cs typeface="Calibri" panose="020F0502020204030204" pitchFamily="34" charset="0"/>
            </a:endParaRPr>
          </a:p>
          <a:p>
            <a:pPr algn="just"/>
            <a:r>
              <a:rPr lang="es-ES_tradnl" sz="2400" dirty="0">
                <a:latin typeface="Calibri" panose="020F0502020204030204" pitchFamily="34" charset="0"/>
                <a:cs typeface="Calibri" panose="020F0502020204030204" pitchFamily="34" charset="0"/>
              </a:rPr>
              <a:t>Entre los lactantes que recibieron el anticuerpo </a:t>
            </a:r>
            <a:r>
              <a:rPr lang="es-ES_tradnl" sz="2400" dirty="0" err="1">
                <a:latin typeface="Calibri" panose="020F0502020204030204" pitchFamily="34" charset="0"/>
                <a:cs typeface="Calibri" panose="020F0502020204030204" pitchFamily="34" charset="0"/>
              </a:rPr>
              <a:t>nirsevimab</a:t>
            </a:r>
            <a:r>
              <a:rPr lang="es-ES_tradnl" sz="2400" dirty="0">
                <a:latin typeface="Calibri" panose="020F0502020204030204" pitchFamily="34" charset="0"/>
                <a:cs typeface="Calibri" panose="020F0502020204030204" pitchFamily="34" charset="0"/>
              </a:rPr>
              <a:t>, el riesgo de hospitalización por VRS fue entre un 81% y un 84% menor que entre aquellos que no lo recibieron.</a:t>
            </a:r>
          </a:p>
          <a:p>
            <a:pPr algn="just"/>
            <a:endParaRPr lang="es-ES_trad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79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EE3338-EA73-0127-D242-D63D9C4BCAC7}"/>
              </a:ext>
            </a:extLst>
          </p:cNvPr>
          <p:cNvSpPr txBox="1"/>
          <p:nvPr/>
        </p:nvSpPr>
        <p:spPr>
          <a:xfrm>
            <a:off x="1704758" y="431959"/>
            <a:ext cx="8045769" cy="646331"/>
          </a:xfrm>
          <a:prstGeom prst="rect">
            <a:avLst/>
          </a:prstGeom>
          <a:noFill/>
        </p:spPr>
        <p:txBody>
          <a:bodyPr wrap="square">
            <a:spAutoFit/>
          </a:bodyPr>
          <a:lstStyle/>
          <a:p>
            <a:pPr eaLnBrk="0" hangingPunct="0"/>
            <a:r>
              <a:rPr lang="es-ES" sz="3600" b="1" dirty="0">
                <a:solidFill>
                  <a:schemeClr val="accent1"/>
                </a:solidFill>
              </a:rPr>
              <a:t>Inmunización</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frente</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a</a:t>
            </a:r>
            <a:r>
              <a:rPr lang="es-ES" sz="3600" b="1" dirty="0">
                <a:solidFill>
                  <a:schemeClr val="tx1">
                    <a:lumMod val="90000"/>
                    <a:lumOff val="10000"/>
                  </a:schemeClr>
                </a:solidFill>
                <a:latin typeface="Arial" charset="0"/>
                <a:ea typeface="Arial" charset="0"/>
                <a:cs typeface="Arial" charset="0"/>
              </a:rPr>
              <a:t> </a:t>
            </a:r>
            <a:r>
              <a:rPr lang="es-ES" sz="3600" b="1" dirty="0">
                <a:solidFill>
                  <a:schemeClr val="accent1"/>
                </a:solidFill>
              </a:rPr>
              <a:t>VRS</a:t>
            </a:r>
          </a:p>
        </p:txBody>
      </p:sp>
      <p:sp>
        <p:nvSpPr>
          <p:cNvPr id="3" name="CuadroTexto 2">
            <a:extLst>
              <a:ext uri="{FF2B5EF4-FFF2-40B4-BE49-F238E27FC236}">
                <a16:creationId xmlns:a16="http://schemas.microsoft.com/office/drawing/2014/main" id="{5D48BF00-5464-7CF7-6907-7ADD2C70935B}"/>
              </a:ext>
            </a:extLst>
          </p:cNvPr>
          <p:cNvSpPr txBox="1"/>
          <p:nvPr/>
        </p:nvSpPr>
        <p:spPr>
          <a:xfrm>
            <a:off x="896814" y="1258019"/>
            <a:ext cx="10075985" cy="5262979"/>
          </a:xfrm>
          <a:prstGeom prst="rect">
            <a:avLst/>
          </a:prstGeom>
          <a:noFill/>
        </p:spPr>
        <p:txBody>
          <a:bodyPr wrap="square">
            <a:spAutoFit/>
          </a:bodyPr>
          <a:lstStyle/>
          <a:p>
            <a:pPr algn="just"/>
            <a:r>
              <a:rPr lang="es-ES_tradnl" sz="2400" dirty="0">
                <a:latin typeface="Calibri" panose="020F0502020204030204" pitchFamily="34" charset="0"/>
                <a:cs typeface="Calibri" panose="020F0502020204030204" pitchFamily="34" charset="0"/>
              </a:rPr>
              <a:t>En Aragón solo se registraron 19 ingresos por VRS en niños nacidos entre el 1 de abril de 2023 y el 30 de marzo de 2024  en la temporada 2023/24</a:t>
            </a:r>
            <a:endParaRPr lang="es-ES" sz="2400" dirty="0">
              <a:latin typeface="Calibri" panose="020F0502020204030204" pitchFamily="34" charset="0"/>
              <a:cs typeface="Calibri" panose="020F0502020204030204" pitchFamily="34" charset="0"/>
            </a:endParaRPr>
          </a:p>
          <a:p>
            <a:pPr algn="just"/>
            <a:endParaRPr lang="es-ES" sz="2400" dirty="0">
              <a:latin typeface="Calibri" panose="020F0502020204030204" pitchFamily="34" charset="0"/>
              <a:ea typeface="Times New Roman" panose="02020603050405020304" pitchFamily="18" charset="0"/>
              <a:cs typeface="Calibri" panose="020F0502020204030204" pitchFamily="34" charset="0"/>
            </a:endParaRPr>
          </a:p>
          <a:p>
            <a:pPr algn="just"/>
            <a:r>
              <a:rPr lang="es-ES" sz="2400" dirty="0">
                <a:latin typeface="Calibri" panose="020F0502020204030204" pitchFamily="34" charset="0"/>
                <a:ea typeface="Times New Roman" panose="02020603050405020304" pitchFamily="18" charset="0"/>
                <a:cs typeface="Calibri" panose="020F0502020204030204" pitchFamily="34" charset="0"/>
              </a:rPr>
              <a:t>En Aragón se siguen la última actualización de las “Recomendaciones de utilización de </a:t>
            </a:r>
            <a:r>
              <a:rPr lang="es-ES" sz="2400" dirty="0" err="1">
                <a:latin typeface="Calibri" panose="020F0502020204030204" pitchFamily="34" charset="0"/>
                <a:ea typeface="Times New Roman" panose="02020603050405020304" pitchFamily="18" charset="0"/>
                <a:cs typeface="Calibri" panose="020F0502020204030204" pitchFamily="34" charset="0"/>
              </a:rPr>
              <a:t>nirsevimab</a:t>
            </a:r>
            <a:r>
              <a:rPr lang="es-ES" sz="2400" dirty="0">
                <a:latin typeface="Calibri" panose="020F0502020204030204" pitchFamily="34" charset="0"/>
                <a:ea typeface="Times New Roman" panose="02020603050405020304" pitchFamily="18" charset="0"/>
                <a:cs typeface="Calibri" panose="020F0502020204030204" pitchFamily="34" charset="0"/>
              </a:rPr>
              <a:t> frente a virus respiratorio sincitial para la temporada 2024/25”, aprobadas por la Comisión de Salud Pública el 9 de septiembre de 2024</a:t>
            </a:r>
          </a:p>
          <a:p>
            <a:pPr algn="just"/>
            <a:endParaRPr lang="es-ES" sz="2400" dirty="0">
              <a:latin typeface="Calibri" panose="020F0502020204030204" pitchFamily="34" charset="0"/>
              <a:cs typeface="Calibri" panose="020F0502020204030204" pitchFamily="34" charset="0"/>
            </a:endParaRPr>
          </a:p>
          <a:p>
            <a:pPr algn="just"/>
            <a:r>
              <a:rPr lang="es-ES" sz="2400" b="1" dirty="0">
                <a:latin typeface="Calibri" panose="020F0502020204030204" pitchFamily="34" charset="0"/>
                <a:cs typeface="Calibri" panose="020F0502020204030204" pitchFamily="34" charset="0"/>
              </a:rPr>
              <a:t>Aragón</a:t>
            </a:r>
            <a:r>
              <a:rPr lang="es-ES" sz="2400" dirty="0">
                <a:latin typeface="Calibri" panose="020F0502020204030204" pitchFamily="34" charset="0"/>
                <a:cs typeface="Calibri" panose="020F0502020204030204" pitchFamily="34" charset="0"/>
              </a:rPr>
              <a:t>, a través de la Dirección General de Salud Pública adquiere nuevamente </a:t>
            </a:r>
            <a:r>
              <a:rPr lang="es-ES" sz="2400" b="1" dirty="0">
                <a:latin typeface="Calibri" panose="020F0502020204030204" pitchFamily="34" charset="0"/>
                <a:cs typeface="Calibri" panose="020F0502020204030204" pitchFamily="34" charset="0"/>
              </a:rPr>
              <a:t>10.500 dosis </a:t>
            </a:r>
            <a:r>
              <a:rPr lang="es-ES" sz="2400" dirty="0">
                <a:latin typeface="Calibri" panose="020F0502020204030204" pitchFamily="34" charset="0"/>
                <a:cs typeface="Calibri" panose="020F0502020204030204" pitchFamily="34" charset="0"/>
              </a:rPr>
              <a:t>para la temporada 2024-2025. (</a:t>
            </a:r>
            <a:r>
              <a:rPr lang="es-ES" sz="2400" dirty="0" err="1">
                <a:latin typeface="Calibri" panose="020F0502020204030204" pitchFamily="34" charset="0"/>
                <a:cs typeface="Calibri" panose="020F0502020204030204" pitchFamily="34" charset="0"/>
              </a:rPr>
              <a:t>Beyfortus</a:t>
            </a:r>
            <a:r>
              <a:rPr lang="es-ES" sz="2400" dirty="0">
                <a:latin typeface="Calibri" panose="020F0502020204030204" pitchFamily="34" charset="0"/>
                <a:cs typeface="Calibri" panose="020F0502020204030204" pitchFamily="34" charset="0"/>
              </a:rPr>
              <a:t> en presentaciones de 50 y 100 mg)</a:t>
            </a:r>
          </a:p>
          <a:p>
            <a:pPr algn="just"/>
            <a:endParaRPr lang="es-ES" sz="2400" dirty="0">
              <a:latin typeface="Calibri" panose="020F0502020204030204" pitchFamily="34" charset="0"/>
              <a:cs typeface="Calibri" panose="020F0502020204030204" pitchFamily="34" charset="0"/>
            </a:endParaRPr>
          </a:p>
          <a:p>
            <a:pPr algn="just"/>
            <a:r>
              <a:rPr lang="es-ES" sz="2400" dirty="0">
                <a:latin typeface="Calibri" panose="020F0502020204030204" pitchFamily="34" charset="0"/>
                <a:cs typeface="Calibri" panose="020F0502020204030204" pitchFamily="34" charset="0"/>
              </a:rPr>
              <a:t>Ya distribuido primer suministro a centros de salud y hospitales públicos y Subdirecciones Provinciales de Salud Pública</a:t>
            </a:r>
          </a:p>
        </p:txBody>
      </p:sp>
    </p:spTree>
    <p:extLst>
      <p:ext uri="{BB962C8B-B14F-4D97-AF65-F5344CB8AC3E}">
        <p14:creationId xmlns:p14="http://schemas.microsoft.com/office/powerpoint/2010/main" val="15801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
      <a:dk1>
        <a:srgbClr val="1A1918"/>
      </a:dk1>
      <a:lt1>
        <a:srgbClr val="FFFFFF"/>
      </a:lt1>
      <a:dk2>
        <a:srgbClr val="646464"/>
      </a:dk2>
      <a:lt2>
        <a:srgbClr val="E1E1E1"/>
      </a:lt2>
      <a:accent1>
        <a:srgbClr val="500C0A"/>
      </a:accent1>
      <a:accent2>
        <a:srgbClr val="92060B"/>
      </a:accent2>
      <a:accent3>
        <a:srgbClr val="ED020D"/>
      </a:accent3>
      <a:accent4>
        <a:srgbClr val="FF5500"/>
      </a:accent4>
      <a:accent5>
        <a:srgbClr val="FFAA00"/>
      </a:accent5>
      <a:accent6>
        <a:srgbClr val="FFDC00"/>
      </a:accent6>
      <a:hlink>
        <a:srgbClr val="ED020D"/>
      </a:hlink>
      <a:folHlink>
        <a:srgbClr val="96A9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6600" b="1" i="0" dirty="0" err="1" smtClean="0">
            <a:solidFill>
              <a:schemeClr val="bg1"/>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12607</TotalTime>
  <Words>2788</Words>
  <Application>Microsoft Office PowerPoint</Application>
  <PresentationFormat>Panorámica</PresentationFormat>
  <Paragraphs>252</Paragraphs>
  <Slides>37</Slides>
  <Notes>37</Notes>
  <HiddenSlides>4</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7" baseType="lpstr">
      <vt:lpstr>Arial</vt:lpstr>
      <vt:lpstr>Arial</vt:lpstr>
      <vt:lpstr>Arial Rounded MT Bold</vt:lpstr>
      <vt:lpstr>Calibri</vt:lpstr>
      <vt:lpstr>Symbol</vt:lpstr>
      <vt:lpstr>Times New Roman</vt:lpstr>
      <vt:lpstr>Wingdings</vt:lpstr>
      <vt:lpstr>Office Theme</vt:lpstr>
      <vt:lpstr>Worksheet</vt:lpstr>
      <vt:lpstr>Documento de Microsoft Word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Administrador</cp:lastModifiedBy>
  <cp:revision>662</cp:revision>
  <cp:lastPrinted>2024-10-01T15:41:17Z</cp:lastPrinted>
  <dcterms:created xsi:type="dcterms:W3CDTF">2015-10-16T11:25:49Z</dcterms:created>
  <dcterms:modified xsi:type="dcterms:W3CDTF">2024-10-09T16:15:54Z</dcterms:modified>
</cp:coreProperties>
</file>